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715000" cx="9144000"/>
  <p:notesSz cx="6797675" cy="992662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2D200454-40CA-4A62-9FC3-DE9A4176ACB9}">
      <p15:notesGuideLst>
        <p15:guide id="1" orient="horz" pos="3126">
          <p15:clr>
            <a:srgbClr val="A4A3A4"/>
          </p15:clr>
        </p15:guide>
        <p15:guide id="2" pos="2141">
          <p15:clr>
            <a:srgbClr val="A4A3A4"/>
          </p15:clr>
        </p15:guide>
      </p15:notesGuideLst>
    </p:ext>
    <p:ext uri="GoogleSlidesCustomDataVersion2">
      <go:slidesCustomData xmlns:go="http://customooxmlschemas.google.com/" r:id="rId42" roundtripDataSignature="AMtx7miQr4EGLIMXvv3kcCvmvbzd4cMGn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0B4E364-9F4F-4E9C-B252-DF66681AF35F}">
  <a:tblStyle styleId="{20B4E364-9F4F-4E9C-B252-DF66681AF35F}"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b="off" i="off"/>
      <a:tcStyle>
        <a:fill>
          <a:solidFill>
            <a:srgbClr val="CFD7E7"/>
          </a:solidFill>
        </a:fill>
      </a:tcStyle>
    </a:band1H>
    <a:band2H>
      <a:tcTxStyle b="off" i="off"/>
    </a:band2H>
    <a:band1V>
      <a:tcTxStyle b="off" i="off"/>
      <a:tcStyle>
        <a:fill>
          <a:solidFill>
            <a:srgbClr val="CFD7E7"/>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notesViewPr>
    <p:cSldViewPr snapToGrid="0">
      <p:cViewPr varScale="1">
        <p:scale>
          <a:sx n="100" d="100"/>
          <a:sy n="100" d="100"/>
        </p:scale>
        <p:origin x="0" y="0"/>
      </p:cViewPr>
      <p:guideLst>
        <p:guide pos="3126" orient="horz"/>
        <p:guide pos="2141"/>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customschemas.google.com/relationships/presentationmetadata" Target="metadata"/><Relationship Id="rId41" Type="http://schemas.openxmlformats.org/officeDocument/2006/relationships/slide" Target="slides/slide35.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1"/>
            <a:ext cx="2945659" cy="498056"/>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50443" y="1"/>
            <a:ext cx="2945659" cy="498056"/>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 name="Google Shape;56;p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95250" lvl="0" marL="171450" rtl="0" algn="l">
              <a:lnSpc>
                <a:spcPct val="100000"/>
              </a:lnSpc>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57" name="Google Shape;57;p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s-E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 name="Google Shape;137;p1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138" name="Google Shape;138;p1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Google Shape;146;p1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147" name="Google Shape;147;p1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p1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156" name="Google Shape;156;p1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 name="Google Shape;164;p1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a:p>
            <a:pPr indent="0" lvl="0" marL="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165" name="Google Shape;165;p1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s-E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Google Shape;171;p1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172" name="Google Shape;172;p1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p1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182" name="Google Shape;182;p1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p1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192" name="Google Shape;192;p1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p1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201" name="Google Shape;201;p1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p1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210" name="Google Shape;210;p1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p1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219" name="Google Shape;219;p1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 name="Google Shape;68;p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69" name="Google Shape;69;p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s-E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p2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228" name="Google Shape;228;p2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2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2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238" name="Google Shape;238;p2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2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p2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248" name="Google Shape;248;p2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2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 name="Google Shape;256;p2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257" name="Google Shape;257;p2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p2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a:p>
            <a:pPr indent="0" lvl="0" marL="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266" name="Google Shape;266;p2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s-E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p2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s-ES"/>
              <a:t>Se pueden ver como una serie de pasos a seguir en una disciplina específica para lograr un objetivo concreto.</a:t>
            </a:r>
            <a:endParaRPr/>
          </a:p>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273" name="Google Shape;273;p2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p2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282" name="Google Shape;282;p2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Google Shape;290;p2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291" name="Google Shape;291;p2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 name="Google Shape;299;p2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300" name="Google Shape;300;p2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 name="Google Shape;308;p2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309" name="Google Shape;309;p2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 name="Google Shape;75;p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a:p>
            <a:pPr indent="0" lvl="0" marL="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76" name="Google Shape;76;p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s-E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3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7" name="Google Shape;317;p3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318" name="Google Shape;318;p3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3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 name="Google Shape;326;p3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327" name="Google Shape;327;p3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3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5" name="Google Shape;335;p3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336" name="Google Shape;336;p3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3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4" name="Google Shape;344;p3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345" name="Google Shape;345;p3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3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3" name="Google Shape;353;p3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152400" lvl="0" marL="228600" rtl="0" algn="l">
              <a:lnSpc>
                <a:spcPct val="100000"/>
              </a:lnSpc>
              <a:spcBef>
                <a:spcPts val="0"/>
              </a:spcBef>
              <a:spcAft>
                <a:spcPts val="0"/>
              </a:spcAft>
              <a:buClr>
                <a:schemeClr val="dk1"/>
              </a:buClr>
              <a:buSzPts val="1200"/>
              <a:buFont typeface="Calibri"/>
              <a:buNone/>
            </a:pPr>
            <a:r>
              <a:t/>
            </a:r>
            <a:endParaRPr b="0" sz="1200">
              <a:latin typeface="Arial"/>
              <a:ea typeface="Arial"/>
              <a:cs typeface="Arial"/>
              <a:sym typeface="Arial"/>
            </a:endParaRPr>
          </a:p>
        </p:txBody>
      </p:sp>
      <p:sp>
        <p:nvSpPr>
          <p:cNvPr id="354" name="Google Shape;354;p3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s-E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3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 name="Google Shape;361;p3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3" marL="0" marR="0" rtl="0" algn="l">
              <a:lnSpc>
                <a:spcPct val="100000"/>
              </a:lnSpc>
              <a:spcBef>
                <a:spcPts val="0"/>
              </a:spcBef>
              <a:spcAft>
                <a:spcPts val="0"/>
              </a:spcAft>
              <a:buClr>
                <a:schemeClr val="dk1"/>
              </a:buClr>
              <a:buSzPts val="1200"/>
              <a:buFont typeface="Arial"/>
              <a:buNone/>
            </a:pPr>
            <a:r>
              <a:rPr lang="es-ES" sz="1200">
                <a:solidFill>
                  <a:schemeClr val="dk1"/>
                </a:solidFill>
                <a:latin typeface="Arial"/>
                <a:ea typeface="Arial"/>
                <a:cs typeface="Arial"/>
                <a:sym typeface="Arial"/>
              </a:rPr>
              <a:t> </a:t>
            </a:r>
            <a:endParaRPr/>
          </a:p>
          <a:p>
            <a:pPr indent="0" lvl="0" marL="0" rtl="0" algn="l">
              <a:lnSpc>
                <a:spcPct val="100000"/>
              </a:lnSpc>
              <a:spcBef>
                <a:spcPts val="0"/>
              </a:spcBef>
              <a:spcAft>
                <a:spcPts val="0"/>
              </a:spcAft>
              <a:buClr>
                <a:schemeClr val="dk1"/>
              </a:buClr>
              <a:buSzPts val="1200"/>
              <a:buFont typeface="Calibri"/>
              <a:buNone/>
            </a:pPr>
            <a:r>
              <a:t/>
            </a:r>
            <a:endParaRPr sz="1200">
              <a:latin typeface="Arial"/>
              <a:ea typeface="Arial"/>
              <a:cs typeface="Arial"/>
              <a:sym typeface="Arial"/>
            </a:endParaRPr>
          </a:p>
        </p:txBody>
      </p:sp>
      <p:sp>
        <p:nvSpPr>
          <p:cNvPr id="362" name="Google Shape;362;p3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s-E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 name="Google Shape;82;p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s-ES"/>
              <a:t>La OOP facilita la colaboración entre equipos y hace que el código sea más reutilizable y extensible.</a:t>
            </a:r>
            <a:endParaRPr>
              <a:latin typeface="Calibri"/>
              <a:ea typeface="Calibri"/>
              <a:cs typeface="Calibri"/>
              <a:sym typeface="Calibri"/>
            </a:endParaRPr>
          </a:p>
        </p:txBody>
      </p:sp>
      <p:sp>
        <p:nvSpPr>
          <p:cNvPr id="83" name="Google Shape;83;p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 name="Google Shape;92;p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s-ES"/>
              <a:t>Cada uno de estos objetos tiene sus propias características y puede realizar las acciones definidas en la clase “Perro”. Si invocamos el método “ladrar()” en el objeto “Rex”, esto podría desencadenar un sonido de ladrido específico para Rex. Lo mismo para Luna, pero con sus propias características.</a:t>
            </a:r>
            <a:endParaRPr/>
          </a:p>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93" name="Google Shape;93;p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 name="Google Shape;101;p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s-ES"/>
              <a:t>Cada objeto “Libro” es una instancia de la clase “Libro” y tiene sus propios valores para los atributos definidos en la clase. Además, cada objeto puede ejecutar los métodos definidos en la clase.</a:t>
            </a:r>
            <a:endParaRPr>
              <a:latin typeface="Calibri"/>
              <a:ea typeface="Calibri"/>
              <a:cs typeface="Calibri"/>
              <a:sym typeface="Calibri"/>
            </a:endParaRPr>
          </a:p>
        </p:txBody>
      </p:sp>
      <p:sp>
        <p:nvSpPr>
          <p:cNvPr id="102" name="Google Shape;102;p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 name="Google Shape;110;p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s-ES"/>
              <a:t>La encapsulación proporciona una capa de seguridad y control en la programación orientada a objetos. Al ocultar los detalles internos y exponer solo los métodos necesarios, facilita la interacción con los objetos y minimiza la posibilidad de uso indebido o errores.</a:t>
            </a:r>
            <a:endParaRPr>
              <a:latin typeface="Calibri"/>
              <a:ea typeface="Calibri"/>
              <a:cs typeface="Calibri"/>
              <a:sym typeface="Calibri"/>
            </a:endParaRPr>
          </a:p>
        </p:txBody>
      </p:sp>
      <p:sp>
        <p:nvSpPr>
          <p:cNvPr id="111" name="Google Shape;111;p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 name="Google Shape;119;p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Permite una estructura jerárquica y lógica que refleja las relaciones reales entre diferentes entidades.</a:t>
            </a:r>
            <a:endParaRPr/>
          </a:p>
          <a:p>
            <a:pPr indent="0" lvl="0" marL="0" rtl="0" algn="l">
              <a:lnSpc>
                <a:spcPct val="100000"/>
              </a:lnSpc>
              <a:spcBef>
                <a:spcPts val="0"/>
              </a:spcBef>
              <a:spcAft>
                <a:spcPts val="0"/>
              </a:spcAft>
              <a:buSzPts val="1400"/>
              <a:buNone/>
            </a:pPr>
            <a:r>
              <a:rPr lang="es-ES"/>
              <a:t>Los objetos creados a partir de las subclases “Auto” y “Motocicleta” tendrán acceso a los atributos y métodos de la clase base “Vehículo”, así como a sus propios atributos y métodos únicos.</a:t>
            </a:r>
            <a:endParaRPr>
              <a:latin typeface="Calibri"/>
              <a:ea typeface="Calibri"/>
              <a:cs typeface="Calibri"/>
              <a:sym typeface="Calibri"/>
            </a:endParaRPr>
          </a:p>
        </p:txBody>
      </p:sp>
      <p:sp>
        <p:nvSpPr>
          <p:cNvPr id="120" name="Google Shape;120;p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 name="Google Shape;128;p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Polimorfismo de Subtipos (o Polimorfismo en Tiempo de Ejecución).</a:t>
            </a:r>
            <a:endParaRPr i="1" sz="1200">
              <a:solidFill>
                <a:srgbClr val="7F7F7F"/>
              </a:solidFill>
            </a:endParaRPr>
          </a:p>
          <a:p>
            <a:pPr indent="0" lvl="0" marL="0" rtl="0" algn="l">
              <a:lnSpc>
                <a:spcPct val="100000"/>
              </a:lnSpc>
              <a:spcBef>
                <a:spcPts val="0"/>
              </a:spcBef>
              <a:spcAft>
                <a:spcPts val="0"/>
              </a:spcAft>
              <a:buSzPts val="1400"/>
              <a:buNone/>
            </a:pPr>
            <a:r>
              <a:rPr lang="es-ES"/>
              <a:t>Polimorfismo Paramétrico (o Polimorfismo en Tiempo de Compilación).</a:t>
            </a:r>
            <a:endParaRPr i="1" sz="1200">
              <a:solidFill>
                <a:srgbClr val="7F7F7F"/>
              </a:solidFill>
            </a:endParaRPr>
          </a:p>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129" name="Google Shape;129;p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p:cSld name="Diapositiva de título">
    <p:spTree>
      <p:nvGrpSpPr>
        <p:cNvPr id="14"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_Subtema">
  <p:cSld name="Diapo_Subtema">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46"/>
          <p:cNvSpPr txBox="1"/>
          <p:nvPr>
            <p:ph idx="1" type="body"/>
          </p:nvPr>
        </p:nvSpPr>
        <p:spPr>
          <a:xfrm>
            <a:off x="468314" y="3714841"/>
            <a:ext cx="5543549" cy="8100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5000"/>
              </a:lnSpc>
              <a:spcBef>
                <a:spcPts val="0"/>
              </a:spcBef>
              <a:spcAft>
                <a:spcPts val="0"/>
              </a:spcAft>
              <a:buClr>
                <a:schemeClr val="lt1"/>
              </a:buClr>
              <a:buSzPts val="2800"/>
              <a:buFont typeface="Arial"/>
              <a:buNone/>
              <a:defRPr b="1" i="0" sz="2800" u="none" cap="none" strike="noStrike">
                <a:solidFill>
                  <a:schemeClr val="lt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pos="295">
          <p15:clr>
            <a:srgbClr val="FBAE40"/>
          </p15:clr>
        </p15:guide>
        <p15:guide id="2" pos="378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_Conclusiones">
  <p:cSld name="Diapo_Conclusiones">
    <p:bg>
      <p:bgPr>
        <a:blipFill>
          <a:blip r:embed="rId2">
            <a:alphaModFix/>
          </a:blip>
          <a:stretch>
            <a:fillRect/>
          </a:stretch>
        </a:blipFill>
      </p:bgPr>
    </p:bg>
    <p:spTree>
      <p:nvGrpSpPr>
        <p:cNvPr id="46" name="Shape 46"/>
        <p:cNvGrpSpPr/>
        <p:nvPr/>
      </p:nvGrpSpPr>
      <p:grpSpPr>
        <a:xfrm>
          <a:off x="0" y="0"/>
          <a:ext cx="0" cy="0"/>
          <a:chOff x="0" y="0"/>
          <a:chExt cx="0" cy="0"/>
        </a:xfrm>
      </p:grpSpPr>
      <p:sp>
        <p:nvSpPr>
          <p:cNvPr id="47" name="Google Shape;47;p47"/>
          <p:cNvSpPr/>
          <p:nvPr/>
        </p:nvSpPr>
        <p:spPr>
          <a:xfrm>
            <a:off x="503238" y="997483"/>
            <a:ext cx="1945800" cy="2492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620"/>
              <a:buFont typeface="Calibri"/>
              <a:buNone/>
            </a:pPr>
            <a:r>
              <a:rPr b="1" i="0" lang="es-ES" sz="1620" u="none" cap="none" strike="noStrike">
                <a:solidFill>
                  <a:srgbClr val="FFFFFF"/>
                </a:solidFill>
                <a:latin typeface="Calibri"/>
                <a:ea typeface="Calibri"/>
                <a:cs typeface="Calibri"/>
                <a:sym typeface="Calibri"/>
              </a:rPr>
              <a:t>CONCLUSIONES</a:t>
            </a:r>
            <a:endParaRPr b="0" i="0" sz="1400" u="none" cap="none" strike="noStrike">
              <a:solidFill>
                <a:srgbClr val="000000"/>
              </a:solidFill>
              <a:latin typeface="Arial"/>
              <a:ea typeface="Arial"/>
              <a:cs typeface="Arial"/>
              <a:sym typeface="Arial"/>
            </a:endParaRPr>
          </a:p>
        </p:txBody>
      </p:sp>
      <p:pic>
        <p:nvPicPr>
          <p:cNvPr id="48" name="Google Shape;48;p47"/>
          <p:cNvPicPr preferRelativeResize="0"/>
          <p:nvPr/>
        </p:nvPicPr>
        <p:blipFill rotWithShape="1">
          <a:blip r:embed="rId3">
            <a:alphaModFix/>
          </a:blip>
          <a:srcRect b="0" l="0" r="0" t="0"/>
          <a:stretch/>
        </p:blipFill>
        <p:spPr>
          <a:xfrm>
            <a:off x="503239" y="573356"/>
            <a:ext cx="424127" cy="424127"/>
          </a:xfrm>
          <a:prstGeom prst="rect">
            <a:avLst/>
          </a:prstGeom>
          <a:noFill/>
          <a:ln>
            <a:noFill/>
          </a:ln>
        </p:spPr>
      </p:pic>
      <p:sp>
        <p:nvSpPr>
          <p:cNvPr id="49" name="Google Shape;49;p47"/>
          <p:cNvSpPr txBox="1"/>
          <p:nvPr>
            <p:ph idx="1" type="body"/>
          </p:nvPr>
        </p:nvSpPr>
        <p:spPr>
          <a:xfrm>
            <a:off x="927366" y="1670909"/>
            <a:ext cx="7713398" cy="3526566"/>
          </a:xfrm>
          <a:prstGeom prst="rect">
            <a:avLst/>
          </a:prstGeom>
          <a:noFill/>
          <a:ln>
            <a:noFill/>
          </a:ln>
        </p:spPr>
        <p:txBody>
          <a:bodyPr anchorCtr="0" anchor="t" bIns="0" lIns="0" spcFirstLastPara="1" rIns="0" wrap="square" tIns="0">
            <a:noAutofit/>
          </a:bodyPr>
          <a:lstStyle>
            <a:lvl1pPr indent="-342900" lvl="0" marL="457200" marR="0" rtl="0" algn="just">
              <a:lnSpc>
                <a:spcPct val="85000"/>
              </a:lnSpc>
              <a:spcBef>
                <a:spcPts val="0"/>
              </a:spcBef>
              <a:spcAft>
                <a:spcPts val="0"/>
              </a:spcAft>
              <a:buClr>
                <a:schemeClr val="lt1"/>
              </a:buClr>
              <a:buSzPts val="1800"/>
              <a:buFont typeface="Calibri"/>
              <a:buAutoNum type="arabicPeriod"/>
              <a:defRPr b="0" i="0" sz="1800" u="none" cap="none" strike="noStrike">
                <a:solidFill>
                  <a:schemeClr val="lt1"/>
                </a:solidFill>
                <a:latin typeface="Calibri"/>
                <a:ea typeface="Calibri"/>
                <a:cs typeface="Calibri"/>
                <a:sym typeface="Calibri"/>
              </a:defRPr>
            </a:lvl1pPr>
            <a:lvl2pPr indent="-406400" lvl="1" marL="914400" marR="0" rtl="0" algn="l">
              <a:lnSpc>
                <a:spcPct val="100000"/>
              </a:lnSpc>
              <a:spcBef>
                <a:spcPts val="12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105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_Bibliografía">
  <p:cSld name="Diapo_Bibliografía">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48"/>
          <p:cNvSpPr/>
          <p:nvPr/>
        </p:nvSpPr>
        <p:spPr>
          <a:xfrm>
            <a:off x="503238" y="997483"/>
            <a:ext cx="1945800" cy="2492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620"/>
              <a:buFont typeface="Calibri"/>
              <a:buNone/>
            </a:pPr>
            <a:r>
              <a:rPr b="1" i="0" lang="es-ES" sz="1620" u="none" cap="none" strike="noStrike">
                <a:solidFill>
                  <a:srgbClr val="FFFFFF"/>
                </a:solidFill>
                <a:latin typeface="Calibri"/>
                <a:ea typeface="Calibri"/>
                <a:cs typeface="Calibri"/>
                <a:sym typeface="Calibri"/>
              </a:rPr>
              <a:t>BIBLIOGRAFÍA</a:t>
            </a:r>
            <a:endParaRPr b="0" i="0" sz="1400" u="none" cap="none" strike="noStrike">
              <a:solidFill>
                <a:srgbClr val="000000"/>
              </a:solidFill>
              <a:latin typeface="Arial"/>
              <a:ea typeface="Arial"/>
              <a:cs typeface="Arial"/>
              <a:sym typeface="Arial"/>
            </a:endParaRPr>
          </a:p>
        </p:txBody>
      </p:sp>
      <p:pic>
        <p:nvPicPr>
          <p:cNvPr id="52" name="Google Shape;52;p48"/>
          <p:cNvPicPr preferRelativeResize="0"/>
          <p:nvPr/>
        </p:nvPicPr>
        <p:blipFill rotWithShape="1">
          <a:blip r:embed="rId3">
            <a:alphaModFix/>
          </a:blip>
          <a:srcRect b="0" l="0" r="0" t="0"/>
          <a:stretch/>
        </p:blipFill>
        <p:spPr>
          <a:xfrm>
            <a:off x="503239" y="573356"/>
            <a:ext cx="424127" cy="424127"/>
          </a:xfrm>
          <a:prstGeom prst="rect">
            <a:avLst/>
          </a:prstGeom>
          <a:noFill/>
          <a:ln>
            <a:noFill/>
          </a:ln>
        </p:spPr>
      </p:pic>
      <p:sp>
        <p:nvSpPr>
          <p:cNvPr id="53" name="Google Shape;53;p48"/>
          <p:cNvSpPr txBox="1"/>
          <p:nvPr>
            <p:ph idx="1" type="body"/>
          </p:nvPr>
        </p:nvSpPr>
        <p:spPr>
          <a:xfrm>
            <a:off x="927366" y="1670049"/>
            <a:ext cx="7713398" cy="3527425"/>
          </a:xfrm>
          <a:prstGeom prst="rect">
            <a:avLst/>
          </a:prstGeom>
          <a:noFill/>
          <a:ln>
            <a:noFill/>
          </a:ln>
        </p:spPr>
        <p:txBody>
          <a:bodyPr anchorCtr="0" anchor="t" bIns="0" lIns="0" spcFirstLastPara="1" rIns="0" wrap="square" tIns="0">
            <a:noAutofit/>
          </a:bodyPr>
          <a:lstStyle>
            <a:lvl1pPr indent="-342900" lvl="0" marL="457200" marR="0" rtl="0" algn="just">
              <a:lnSpc>
                <a:spcPct val="85000"/>
              </a:lnSpc>
              <a:spcBef>
                <a:spcPts val="0"/>
              </a:spcBef>
              <a:spcAft>
                <a:spcPts val="0"/>
              </a:spcAft>
              <a:buClr>
                <a:schemeClr val="lt1"/>
              </a:buClr>
              <a:buSzPts val="1800"/>
              <a:buFont typeface="Noto Sans Symbols"/>
              <a:buChar char="▪"/>
              <a:defRPr b="0" i="0" sz="1800" u="none" cap="none" strike="noStrike">
                <a:solidFill>
                  <a:schemeClr val="lt1"/>
                </a:solidFill>
                <a:latin typeface="Calibri"/>
                <a:ea typeface="Calibri"/>
                <a:cs typeface="Calibri"/>
                <a:sym typeface="Calibri"/>
              </a:defRPr>
            </a:lvl1pPr>
            <a:lvl2pPr indent="-406400" lvl="1" marL="914400" marR="0" rtl="0" algn="l">
              <a:lnSpc>
                <a:spcPct val="100000"/>
              </a:lnSpc>
              <a:spcBef>
                <a:spcPts val="12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105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_Subtema con Imagen Horizontal">
  <p:cSld name="1_Diapo_Subtema con Imagen Horizontal">
    <p:spTree>
      <p:nvGrpSpPr>
        <p:cNvPr id="15" name="Shape 15"/>
        <p:cNvGrpSpPr/>
        <p:nvPr/>
      </p:nvGrpSpPr>
      <p:grpSpPr>
        <a:xfrm>
          <a:off x="0" y="0"/>
          <a:ext cx="0" cy="0"/>
          <a:chOff x="0" y="0"/>
          <a:chExt cx="0" cy="0"/>
        </a:xfrm>
      </p:grpSpPr>
      <p:sp>
        <p:nvSpPr>
          <p:cNvPr id="16" name="Google Shape;16;p38"/>
          <p:cNvSpPr/>
          <p:nvPr>
            <p:ph idx="2" type="pic"/>
          </p:nvPr>
        </p:nvSpPr>
        <p:spPr>
          <a:xfrm>
            <a:off x="475687" y="2877477"/>
            <a:ext cx="8207375" cy="2394000"/>
          </a:xfrm>
          <a:prstGeom prst="rect">
            <a:avLst/>
          </a:prstGeom>
          <a:noFill/>
          <a:ln>
            <a:noFill/>
          </a:ln>
        </p:spPr>
      </p:sp>
      <p:sp>
        <p:nvSpPr>
          <p:cNvPr id="17" name="Google Shape;17;p38"/>
          <p:cNvSpPr txBox="1"/>
          <p:nvPr>
            <p:ph idx="1" type="body"/>
          </p:nvPr>
        </p:nvSpPr>
        <p:spPr>
          <a:xfrm>
            <a:off x="475687" y="804863"/>
            <a:ext cx="8207375" cy="354012"/>
          </a:xfrm>
          <a:prstGeom prst="rect">
            <a:avLst/>
          </a:prstGeom>
          <a:noFill/>
          <a:ln>
            <a:noFill/>
          </a:ln>
        </p:spPr>
        <p:txBody>
          <a:bodyPr anchorCtr="0" anchor="ctr" bIns="36000" lIns="72000" spcFirstLastPara="1" rIns="72000" wrap="square" tIns="36000">
            <a:noAutofit/>
          </a:bodyPr>
          <a:lstStyle>
            <a:lvl1pPr indent="-228600" lvl="0" marL="457200" marR="0" rtl="0" algn="l">
              <a:lnSpc>
                <a:spcPct val="85000"/>
              </a:lnSpc>
              <a:spcBef>
                <a:spcPts val="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8" name="Google Shape;18;p38"/>
          <p:cNvSpPr txBox="1"/>
          <p:nvPr>
            <p:ph idx="3" type="body"/>
          </p:nvPr>
        </p:nvSpPr>
        <p:spPr>
          <a:xfrm>
            <a:off x="475687" y="277813"/>
            <a:ext cx="8207375" cy="354012"/>
          </a:xfrm>
          <a:prstGeom prst="rect">
            <a:avLst/>
          </a:prstGeom>
          <a:noFill/>
          <a:ln>
            <a:noFill/>
          </a:ln>
        </p:spPr>
        <p:txBody>
          <a:bodyPr anchorCtr="0" anchor="t" bIns="36000" lIns="72000" spcFirstLastPara="1" rIns="72000" wrap="square" tIns="36000">
            <a:noAutofit/>
          </a:bodyPr>
          <a:lstStyle>
            <a:lvl1pPr indent="-228600" lvl="0" marL="457200" marR="0" rtl="0" algn="l">
              <a:lnSpc>
                <a:spcPct val="100000"/>
              </a:lnSpc>
              <a:spcBef>
                <a:spcPts val="360"/>
              </a:spcBef>
              <a:spcAft>
                <a:spcPts val="0"/>
              </a:spcAft>
              <a:buClr>
                <a:srgbClr val="1F85A6"/>
              </a:buClr>
              <a:buSzPts val="1800"/>
              <a:buFont typeface="Arial"/>
              <a:buNone/>
              <a:defRPr b="1" i="0" sz="1800" u="none" cap="none" strike="noStrike">
                <a:solidFill>
                  <a:srgbClr val="1F85A6"/>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 name="Google Shape;19;p38"/>
          <p:cNvSpPr txBox="1"/>
          <p:nvPr>
            <p:ph idx="4" type="body"/>
          </p:nvPr>
        </p:nvSpPr>
        <p:spPr>
          <a:xfrm>
            <a:off x="475687" y="1169422"/>
            <a:ext cx="8200800" cy="1692000"/>
          </a:xfrm>
          <a:prstGeom prst="rect">
            <a:avLst/>
          </a:prstGeom>
          <a:noFill/>
          <a:ln>
            <a:noFill/>
          </a:ln>
        </p:spPr>
        <p:txBody>
          <a:bodyPr anchorCtr="0" anchor="t" bIns="45700" lIns="91425" spcFirstLastPara="1" rIns="91425" wrap="square" tIns="45700">
            <a:noAutofit/>
          </a:bodyPr>
          <a:lstStyle>
            <a:lvl1pPr indent="-304800" lvl="0" marL="457200" marR="0" rtl="0" algn="just">
              <a:lnSpc>
                <a:spcPct val="100000"/>
              </a:lnSpc>
              <a:spcBef>
                <a:spcPts val="0"/>
              </a:spcBef>
              <a:spcAft>
                <a:spcPts val="0"/>
              </a:spcAft>
              <a:buClr>
                <a:schemeClr val="dk1"/>
              </a:buClr>
              <a:buSzPts val="1200"/>
              <a:buFont typeface="Noto Sans Symbols"/>
              <a:buChar char="❑"/>
              <a:defRPr b="0" i="0" sz="1600" u="none" cap="none" strike="noStrike">
                <a:solidFill>
                  <a:schemeClr val="dk1"/>
                </a:solidFill>
                <a:latin typeface="Calibri"/>
                <a:ea typeface="Calibri"/>
                <a:cs typeface="Calibri"/>
                <a:sym typeface="Calibri"/>
              </a:defRPr>
            </a:lvl1pPr>
            <a:lvl2pPr indent="-330200" lvl="1" marL="914400" marR="0" rtl="0" algn="just">
              <a:lnSpc>
                <a:spcPct val="100000"/>
              </a:lnSpc>
              <a:spcBef>
                <a:spcPts val="1200"/>
              </a:spcBef>
              <a:spcAft>
                <a:spcPts val="0"/>
              </a:spcAft>
              <a:buClr>
                <a:schemeClr val="dk1"/>
              </a:buClr>
              <a:buSzPts val="1600"/>
              <a:buFont typeface="Delius"/>
              <a:buChar char="→"/>
              <a:defRPr b="0" i="0" sz="1600" u="none" cap="none" strike="noStrike">
                <a:solidFill>
                  <a:schemeClr val="dk1"/>
                </a:solidFill>
                <a:latin typeface="Calibri"/>
                <a:ea typeface="Calibri"/>
                <a:cs typeface="Calibri"/>
                <a:sym typeface="Calibri"/>
              </a:defRPr>
            </a:lvl2pPr>
            <a:lvl3pPr indent="-330200" lvl="2" marL="1371600" marR="0" rtl="0" algn="just">
              <a:lnSpc>
                <a:spcPct val="100000"/>
              </a:lnSpc>
              <a:spcBef>
                <a:spcPts val="1200"/>
              </a:spcBef>
              <a:spcAft>
                <a:spcPts val="0"/>
              </a:spcAft>
              <a:buClr>
                <a:schemeClr val="dk1"/>
              </a:buClr>
              <a:buSzPts val="1600"/>
              <a:buFont typeface="Noto Sans Symbols"/>
              <a:buChar char="▪"/>
              <a:defRPr b="0" i="0" sz="1600" u="none" cap="none" strike="noStrike">
                <a:solidFill>
                  <a:schemeClr val="dk1"/>
                </a:solidFill>
                <a:latin typeface="Calibri"/>
                <a:ea typeface="Calibri"/>
                <a:cs typeface="Calibri"/>
                <a:sym typeface="Calibri"/>
              </a:defRPr>
            </a:lvl3pPr>
            <a:lvl4pPr indent="-330200" lvl="3" marL="1828800" marR="0" rtl="0" algn="l">
              <a:lnSpc>
                <a:spcPct val="100000"/>
              </a:lnSpc>
              <a:spcBef>
                <a:spcPts val="12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pos="295">
          <p15:clr>
            <a:srgbClr val="FBAE40"/>
          </p15:clr>
        </p15:guide>
        <p15:guide id="2" pos="5465">
          <p15:clr>
            <a:srgbClr val="FBAE40"/>
          </p15:clr>
        </p15:guide>
        <p15:guide id="3" orient="horz" pos="1800">
          <p15:clr>
            <a:srgbClr val="FBAE40"/>
          </p15:clr>
        </p15:guide>
        <p15:guide id="4" orient="horz" pos="507">
          <p15:clr>
            <a:srgbClr val="FBAE40"/>
          </p15:clr>
        </p15:guide>
        <p15:guide id="5" orient="horz" pos="33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0" name="Shape 2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_Subtema con Imagen Horizontal">
  <p:cSld name="Diapo_Subtema con Imagen Horizontal">
    <p:spTree>
      <p:nvGrpSpPr>
        <p:cNvPr id="21" name="Shape 21"/>
        <p:cNvGrpSpPr/>
        <p:nvPr/>
      </p:nvGrpSpPr>
      <p:grpSpPr>
        <a:xfrm>
          <a:off x="0" y="0"/>
          <a:ext cx="0" cy="0"/>
          <a:chOff x="0" y="0"/>
          <a:chExt cx="0" cy="0"/>
        </a:xfrm>
      </p:grpSpPr>
      <p:sp>
        <p:nvSpPr>
          <p:cNvPr id="22" name="Google Shape;22;p40"/>
          <p:cNvSpPr/>
          <p:nvPr>
            <p:ph idx="2" type="pic"/>
          </p:nvPr>
        </p:nvSpPr>
        <p:spPr>
          <a:xfrm>
            <a:off x="475687" y="2877477"/>
            <a:ext cx="8207375" cy="2394000"/>
          </a:xfrm>
          <a:prstGeom prst="rect">
            <a:avLst/>
          </a:prstGeom>
          <a:noFill/>
          <a:ln>
            <a:noFill/>
          </a:ln>
        </p:spPr>
      </p:sp>
      <p:sp>
        <p:nvSpPr>
          <p:cNvPr id="23" name="Google Shape;23;p40"/>
          <p:cNvSpPr txBox="1"/>
          <p:nvPr>
            <p:ph idx="1" type="body"/>
          </p:nvPr>
        </p:nvSpPr>
        <p:spPr>
          <a:xfrm>
            <a:off x="475687" y="804863"/>
            <a:ext cx="8207375" cy="354012"/>
          </a:xfrm>
          <a:prstGeom prst="rect">
            <a:avLst/>
          </a:prstGeom>
          <a:noFill/>
          <a:ln>
            <a:noFill/>
          </a:ln>
        </p:spPr>
        <p:txBody>
          <a:bodyPr anchorCtr="0" anchor="ctr" bIns="36000" lIns="72000" spcFirstLastPara="1" rIns="72000" wrap="square" tIns="36000">
            <a:noAutofit/>
          </a:bodyPr>
          <a:lstStyle>
            <a:lvl1pPr indent="-228600" lvl="0" marL="457200" marR="0" rtl="0" algn="l">
              <a:lnSpc>
                <a:spcPct val="85000"/>
              </a:lnSpc>
              <a:spcBef>
                <a:spcPts val="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40"/>
          <p:cNvSpPr txBox="1"/>
          <p:nvPr>
            <p:ph idx="3" type="body"/>
          </p:nvPr>
        </p:nvSpPr>
        <p:spPr>
          <a:xfrm>
            <a:off x="475687" y="277813"/>
            <a:ext cx="8207375" cy="354012"/>
          </a:xfrm>
          <a:prstGeom prst="rect">
            <a:avLst/>
          </a:prstGeom>
          <a:noFill/>
          <a:ln>
            <a:noFill/>
          </a:ln>
        </p:spPr>
        <p:txBody>
          <a:bodyPr anchorCtr="0" anchor="t" bIns="36000" lIns="72000" spcFirstLastPara="1" rIns="72000" wrap="square" tIns="36000">
            <a:noAutofit/>
          </a:bodyPr>
          <a:lstStyle>
            <a:lvl1pPr indent="-228600" lvl="0" marL="457200" marR="0" rtl="0" algn="l">
              <a:lnSpc>
                <a:spcPct val="100000"/>
              </a:lnSpc>
              <a:spcBef>
                <a:spcPts val="360"/>
              </a:spcBef>
              <a:spcAft>
                <a:spcPts val="0"/>
              </a:spcAft>
              <a:buClr>
                <a:srgbClr val="1F85A6"/>
              </a:buClr>
              <a:buSzPts val="1800"/>
              <a:buFont typeface="Arial"/>
              <a:buNone/>
              <a:defRPr b="1" i="0" sz="1800" u="none" cap="none" strike="noStrike">
                <a:solidFill>
                  <a:srgbClr val="1F85A6"/>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5" name="Google Shape;25;p40"/>
          <p:cNvSpPr txBox="1"/>
          <p:nvPr>
            <p:ph idx="4" type="body"/>
          </p:nvPr>
        </p:nvSpPr>
        <p:spPr>
          <a:xfrm>
            <a:off x="475687" y="1169422"/>
            <a:ext cx="8200800" cy="1692000"/>
          </a:xfrm>
          <a:prstGeom prst="rect">
            <a:avLst/>
          </a:prstGeom>
          <a:noFill/>
          <a:ln>
            <a:noFill/>
          </a:ln>
        </p:spPr>
        <p:txBody>
          <a:bodyPr anchorCtr="0" anchor="t" bIns="45700" lIns="91425" spcFirstLastPara="1" rIns="91425" wrap="square" tIns="45700">
            <a:noAutofit/>
          </a:bodyPr>
          <a:lstStyle>
            <a:lvl1pPr indent="-304800" lvl="0" marL="457200" marR="0" rtl="0" algn="just">
              <a:lnSpc>
                <a:spcPct val="100000"/>
              </a:lnSpc>
              <a:spcBef>
                <a:spcPts val="0"/>
              </a:spcBef>
              <a:spcAft>
                <a:spcPts val="0"/>
              </a:spcAft>
              <a:buClr>
                <a:schemeClr val="dk1"/>
              </a:buClr>
              <a:buSzPts val="1200"/>
              <a:buFont typeface="Noto Sans Symbols"/>
              <a:buChar char="❑"/>
              <a:defRPr b="0" i="0" sz="1600" u="none" cap="none" strike="noStrike">
                <a:solidFill>
                  <a:schemeClr val="dk1"/>
                </a:solidFill>
                <a:latin typeface="Calibri"/>
                <a:ea typeface="Calibri"/>
                <a:cs typeface="Calibri"/>
                <a:sym typeface="Calibri"/>
              </a:defRPr>
            </a:lvl1pPr>
            <a:lvl2pPr indent="-330200" lvl="1" marL="914400" marR="0" rtl="0" algn="just">
              <a:lnSpc>
                <a:spcPct val="100000"/>
              </a:lnSpc>
              <a:spcBef>
                <a:spcPts val="1200"/>
              </a:spcBef>
              <a:spcAft>
                <a:spcPts val="0"/>
              </a:spcAft>
              <a:buClr>
                <a:schemeClr val="dk1"/>
              </a:buClr>
              <a:buSzPts val="1600"/>
              <a:buFont typeface="Delius"/>
              <a:buChar char="→"/>
              <a:defRPr b="0" i="0" sz="1600" u="none" cap="none" strike="noStrike">
                <a:solidFill>
                  <a:schemeClr val="dk1"/>
                </a:solidFill>
                <a:latin typeface="Calibri"/>
                <a:ea typeface="Calibri"/>
                <a:cs typeface="Calibri"/>
                <a:sym typeface="Calibri"/>
              </a:defRPr>
            </a:lvl2pPr>
            <a:lvl3pPr indent="-330200" lvl="2" marL="1371600" marR="0" rtl="0" algn="just">
              <a:lnSpc>
                <a:spcPct val="100000"/>
              </a:lnSpc>
              <a:spcBef>
                <a:spcPts val="1200"/>
              </a:spcBef>
              <a:spcAft>
                <a:spcPts val="0"/>
              </a:spcAft>
              <a:buClr>
                <a:schemeClr val="dk1"/>
              </a:buClr>
              <a:buSzPts val="1600"/>
              <a:buFont typeface="Noto Sans Symbols"/>
              <a:buChar char="▪"/>
              <a:defRPr b="0" i="0" sz="1600" u="none" cap="none" strike="noStrike">
                <a:solidFill>
                  <a:schemeClr val="dk1"/>
                </a:solidFill>
                <a:latin typeface="Calibri"/>
                <a:ea typeface="Calibri"/>
                <a:cs typeface="Calibri"/>
                <a:sym typeface="Calibri"/>
              </a:defRPr>
            </a:lvl3pPr>
            <a:lvl4pPr indent="-330200" lvl="3" marL="1828800" marR="0" rtl="0" algn="l">
              <a:lnSpc>
                <a:spcPct val="100000"/>
              </a:lnSpc>
              <a:spcBef>
                <a:spcPts val="12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pos="295">
          <p15:clr>
            <a:srgbClr val="FBAE40"/>
          </p15:clr>
        </p15:guide>
        <p15:guide id="2" pos="5465">
          <p15:clr>
            <a:srgbClr val="FBAE40"/>
          </p15:clr>
        </p15:guide>
        <p15:guide id="3" orient="horz" pos="1800">
          <p15:clr>
            <a:srgbClr val="FBAE40"/>
          </p15:clr>
        </p15:guide>
        <p15:guide id="4" orient="horz" pos="507">
          <p15:clr>
            <a:srgbClr val="FBAE40"/>
          </p15:clr>
        </p15:guide>
        <p15:guide id="5" orient="horz" pos="332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_Subtema con Imagen Vertical">
  <p:cSld name="Diapo_Subtema con Imagen Vertical">
    <p:spTree>
      <p:nvGrpSpPr>
        <p:cNvPr id="26" name="Shape 26"/>
        <p:cNvGrpSpPr/>
        <p:nvPr/>
      </p:nvGrpSpPr>
      <p:grpSpPr>
        <a:xfrm>
          <a:off x="0" y="0"/>
          <a:ext cx="0" cy="0"/>
          <a:chOff x="0" y="0"/>
          <a:chExt cx="0" cy="0"/>
        </a:xfrm>
      </p:grpSpPr>
      <p:sp>
        <p:nvSpPr>
          <p:cNvPr id="27" name="Google Shape;27;p41"/>
          <p:cNvSpPr/>
          <p:nvPr>
            <p:ph idx="2" type="pic"/>
          </p:nvPr>
        </p:nvSpPr>
        <p:spPr>
          <a:xfrm>
            <a:off x="4572000" y="804863"/>
            <a:ext cx="4103688" cy="4463362"/>
          </a:xfrm>
          <a:prstGeom prst="rect">
            <a:avLst/>
          </a:prstGeom>
          <a:noFill/>
          <a:ln>
            <a:noFill/>
          </a:ln>
        </p:spPr>
      </p:sp>
      <p:sp>
        <p:nvSpPr>
          <p:cNvPr id="28" name="Google Shape;28;p41"/>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lvl1pPr indent="-228600" lvl="0" marL="457200" marR="0" rtl="0" algn="l">
              <a:lnSpc>
                <a:spcPct val="85000"/>
              </a:lnSpc>
              <a:spcBef>
                <a:spcPts val="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 name="Google Shape;29;p41"/>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lvl1pPr indent="-228600" lvl="0" marL="457200" marR="0" rtl="0" algn="l">
              <a:lnSpc>
                <a:spcPct val="100000"/>
              </a:lnSpc>
              <a:spcBef>
                <a:spcPts val="360"/>
              </a:spcBef>
              <a:spcAft>
                <a:spcPts val="0"/>
              </a:spcAft>
              <a:buClr>
                <a:srgbClr val="1F85A6"/>
              </a:buClr>
              <a:buSzPts val="1800"/>
              <a:buFont typeface="Arial"/>
              <a:buNone/>
              <a:defRPr b="1" i="0" sz="1800" u="none" cap="none" strike="noStrike">
                <a:solidFill>
                  <a:srgbClr val="1F85A6"/>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0" name="Google Shape;30;p41"/>
          <p:cNvSpPr txBox="1"/>
          <p:nvPr>
            <p:ph idx="4" type="body"/>
          </p:nvPr>
        </p:nvSpPr>
        <p:spPr>
          <a:xfrm>
            <a:off x="468313" y="1177927"/>
            <a:ext cx="4103687" cy="4096800"/>
          </a:xfrm>
          <a:prstGeom prst="rect">
            <a:avLst/>
          </a:prstGeom>
          <a:noFill/>
          <a:ln>
            <a:noFill/>
          </a:ln>
        </p:spPr>
        <p:txBody>
          <a:bodyPr anchorCtr="0" anchor="t" bIns="45700" lIns="91425" spcFirstLastPara="1" rIns="91425" wrap="square" tIns="45700">
            <a:noAutofit/>
          </a:bodyPr>
          <a:lstStyle>
            <a:lvl1pPr indent="-304800" lvl="0" marL="457200" marR="0" rtl="0" algn="just">
              <a:lnSpc>
                <a:spcPct val="100000"/>
              </a:lnSpc>
              <a:spcBef>
                <a:spcPts val="0"/>
              </a:spcBef>
              <a:spcAft>
                <a:spcPts val="0"/>
              </a:spcAft>
              <a:buClr>
                <a:schemeClr val="dk1"/>
              </a:buClr>
              <a:buSzPts val="1200"/>
              <a:buFont typeface="Noto Sans Symbols"/>
              <a:buChar char="❑"/>
              <a:defRPr b="0" i="0" sz="1600" u="none" cap="none" strike="noStrike">
                <a:solidFill>
                  <a:schemeClr val="dk1"/>
                </a:solidFill>
                <a:latin typeface="Calibri"/>
                <a:ea typeface="Calibri"/>
                <a:cs typeface="Calibri"/>
                <a:sym typeface="Calibri"/>
              </a:defRPr>
            </a:lvl1pPr>
            <a:lvl2pPr indent="-330200" lvl="1" marL="914400" marR="0" rtl="0" algn="just">
              <a:lnSpc>
                <a:spcPct val="100000"/>
              </a:lnSpc>
              <a:spcBef>
                <a:spcPts val="1200"/>
              </a:spcBef>
              <a:spcAft>
                <a:spcPts val="0"/>
              </a:spcAft>
              <a:buClr>
                <a:schemeClr val="dk1"/>
              </a:buClr>
              <a:buSzPts val="1600"/>
              <a:buFont typeface="Delius"/>
              <a:buChar char="→"/>
              <a:defRPr b="0" i="0" sz="1600" u="none" cap="none" strike="noStrike">
                <a:solidFill>
                  <a:schemeClr val="dk1"/>
                </a:solidFill>
                <a:latin typeface="Calibri"/>
                <a:ea typeface="Calibri"/>
                <a:cs typeface="Calibri"/>
                <a:sym typeface="Calibri"/>
              </a:defRPr>
            </a:lvl2pPr>
            <a:lvl3pPr indent="-330200" lvl="2" marL="1371600" marR="0" rtl="0" algn="just">
              <a:lnSpc>
                <a:spcPct val="100000"/>
              </a:lnSpc>
              <a:spcBef>
                <a:spcPts val="1200"/>
              </a:spcBef>
              <a:spcAft>
                <a:spcPts val="0"/>
              </a:spcAft>
              <a:buClr>
                <a:schemeClr val="dk1"/>
              </a:buClr>
              <a:buSzPts val="1600"/>
              <a:buFont typeface="Noto Sans Symbols"/>
              <a:buChar char="▪"/>
              <a:defRPr b="0" i="0" sz="1600" u="none" cap="none" strike="noStrike">
                <a:solidFill>
                  <a:schemeClr val="dk1"/>
                </a:solidFill>
                <a:latin typeface="Calibri"/>
                <a:ea typeface="Calibri"/>
                <a:cs typeface="Calibri"/>
                <a:sym typeface="Calibri"/>
              </a:defRPr>
            </a:lvl3pPr>
            <a:lvl4pPr indent="-330200" lvl="3" marL="1828800" marR="0" rtl="0" algn="l">
              <a:lnSpc>
                <a:spcPct val="100000"/>
              </a:lnSpc>
              <a:spcBef>
                <a:spcPts val="12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pos="295">
          <p15:clr>
            <a:srgbClr val="FBAE40"/>
          </p15:clr>
        </p15:guide>
        <p15:guide id="2" pos="5465">
          <p15:clr>
            <a:srgbClr val="FBAE40"/>
          </p15:clr>
        </p15:guide>
        <p15:guide id="3" orient="horz" pos="1800">
          <p15:clr>
            <a:srgbClr val="FBAE40"/>
          </p15:clr>
        </p15:guide>
        <p15:guide id="4" orient="horz" pos="507">
          <p15:clr>
            <a:srgbClr val="FBAE40"/>
          </p15:clr>
        </p15:guide>
        <p15:guide id="5" orient="horz" pos="3320">
          <p15:clr>
            <a:srgbClr val="FBAE40"/>
          </p15:clr>
        </p15:guide>
        <p15:guide id="6" pos="28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1" name="Shape 31"/>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_Introduccion">
  <p:cSld name="Diapo_Introduccion">
    <p:bg>
      <p:bgPr>
        <a:solidFill>
          <a:srgbClr val="F2F2F2"/>
        </a:solidFill>
      </p:bgPr>
    </p:bg>
    <p:spTree>
      <p:nvGrpSpPr>
        <p:cNvPr id="32" name="Shape 32"/>
        <p:cNvGrpSpPr/>
        <p:nvPr/>
      </p:nvGrpSpPr>
      <p:grpSpPr>
        <a:xfrm>
          <a:off x="0" y="0"/>
          <a:ext cx="0" cy="0"/>
          <a:chOff x="0" y="0"/>
          <a:chExt cx="0" cy="0"/>
        </a:xfrm>
      </p:grpSpPr>
      <p:sp>
        <p:nvSpPr>
          <p:cNvPr id="33" name="Google Shape;33;p43"/>
          <p:cNvSpPr/>
          <p:nvPr/>
        </p:nvSpPr>
        <p:spPr>
          <a:xfrm>
            <a:off x="503238" y="997483"/>
            <a:ext cx="1945800" cy="2492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620"/>
              <a:buFont typeface="Calibri"/>
              <a:buNone/>
            </a:pPr>
            <a:r>
              <a:rPr b="1" i="0" lang="es-ES" sz="1620" u="none" cap="none" strike="noStrike">
                <a:solidFill>
                  <a:schemeClr val="dk1"/>
                </a:solidFill>
                <a:latin typeface="Calibri"/>
                <a:ea typeface="Calibri"/>
                <a:cs typeface="Calibri"/>
                <a:sym typeface="Calibri"/>
              </a:rPr>
              <a:t>INTRODUCCIÓN</a:t>
            </a:r>
            <a:endParaRPr b="0" i="0" sz="1400" u="none" cap="none" strike="noStrike">
              <a:solidFill>
                <a:srgbClr val="000000"/>
              </a:solidFill>
              <a:latin typeface="Arial"/>
              <a:ea typeface="Arial"/>
              <a:cs typeface="Arial"/>
              <a:sym typeface="Arial"/>
            </a:endParaRPr>
          </a:p>
        </p:txBody>
      </p:sp>
      <p:pic>
        <p:nvPicPr>
          <p:cNvPr id="34" name="Google Shape;34;p43"/>
          <p:cNvPicPr preferRelativeResize="0"/>
          <p:nvPr/>
        </p:nvPicPr>
        <p:blipFill rotWithShape="1">
          <a:blip r:embed="rId2">
            <a:alphaModFix/>
          </a:blip>
          <a:srcRect b="0" l="0" r="0" t="0"/>
          <a:stretch/>
        </p:blipFill>
        <p:spPr>
          <a:xfrm>
            <a:off x="503239" y="573356"/>
            <a:ext cx="424127" cy="424127"/>
          </a:xfrm>
          <a:prstGeom prst="rect">
            <a:avLst/>
          </a:prstGeom>
          <a:solidFill>
            <a:srgbClr val="F2F2F2"/>
          </a:solidFill>
          <a:ln>
            <a:noFill/>
          </a:ln>
        </p:spPr>
      </p:pic>
      <p:sp>
        <p:nvSpPr>
          <p:cNvPr id="35" name="Google Shape;35;p43"/>
          <p:cNvSpPr txBox="1"/>
          <p:nvPr>
            <p:ph idx="1" type="body"/>
          </p:nvPr>
        </p:nvSpPr>
        <p:spPr>
          <a:xfrm>
            <a:off x="503238" y="1670050"/>
            <a:ext cx="8137525" cy="3563938"/>
          </a:xfrm>
          <a:prstGeom prst="rect">
            <a:avLst/>
          </a:prstGeom>
          <a:noFill/>
          <a:ln>
            <a:noFill/>
          </a:ln>
        </p:spPr>
        <p:txBody>
          <a:bodyPr anchorCtr="0" anchor="t" bIns="45700" lIns="91425" spcFirstLastPara="1" rIns="91425" wrap="square" tIns="45700">
            <a:noAutofit/>
          </a:bodyPr>
          <a:lstStyle>
            <a:lvl1pPr indent="-304800" lvl="0" marL="457200" marR="0" rtl="0" algn="just">
              <a:lnSpc>
                <a:spcPct val="100000"/>
              </a:lnSpc>
              <a:spcBef>
                <a:spcPts val="0"/>
              </a:spcBef>
              <a:spcAft>
                <a:spcPts val="0"/>
              </a:spcAft>
              <a:buClr>
                <a:schemeClr val="dk1"/>
              </a:buClr>
              <a:buSzPts val="1200"/>
              <a:buFont typeface="Noto Sans Symbols"/>
              <a:buChar char="❑"/>
              <a:defRPr b="0" i="0" sz="1600" u="none" cap="none" strike="noStrike">
                <a:solidFill>
                  <a:schemeClr val="dk1"/>
                </a:solidFill>
                <a:latin typeface="Calibri"/>
                <a:ea typeface="Calibri"/>
                <a:cs typeface="Calibri"/>
                <a:sym typeface="Calibri"/>
              </a:defRPr>
            </a:lvl1pPr>
            <a:lvl2pPr indent="-330200" lvl="1" marL="914400" marR="0" rtl="0" algn="just">
              <a:lnSpc>
                <a:spcPct val="100000"/>
              </a:lnSpc>
              <a:spcBef>
                <a:spcPts val="1200"/>
              </a:spcBef>
              <a:spcAft>
                <a:spcPts val="0"/>
              </a:spcAft>
              <a:buClr>
                <a:schemeClr val="dk1"/>
              </a:buClr>
              <a:buSzPts val="1600"/>
              <a:buFont typeface="Delius"/>
              <a:buChar char="→"/>
              <a:defRPr b="0" i="0" sz="1600" u="none" cap="none" strike="noStrike">
                <a:solidFill>
                  <a:schemeClr val="dk1"/>
                </a:solidFill>
                <a:latin typeface="Calibri"/>
                <a:ea typeface="Calibri"/>
                <a:cs typeface="Calibri"/>
                <a:sym typeface="Calibri"/>
              </a:defRPr>
            </a:lvl2pPr>
            <a:lvl3pPr indent="-330200" lvl="2" marL="1371600" marR="0" rtl="0" algn="just">
              <a:lnSpc>
                <a:spcPct val="100000"/>
              </a:lnSpc>
              <a:spcBef>
                <a:spcPts val="1200"/>
              </a:spcBef>
              <a:spcAft>
                <a:spcPts val="0"/>
              </a:spcAft>
              <a:buClr>
                <a:schemeClr val="dk1"/>
              </a:buClr>
              <a:buSzPts val="1600"/>
              <a:buFont typeface="Noto Sans Symbols"/>
              <a:buChar char="▪"/>
              <a:defRPr b="0" i="0" sz="1600" u="none" cap="none" strike="noStrike">
                <a:solidFill>
                  <a:schemeClr val="dk1"/>
                </a:solidFill>
                <a:latin typeface="Calibri"/>
                <a:ea typeface="Calibri"/>
                <a:cs typeface="Calibri"/>
                <a:sym typeface="Calibri"/>
              </a:defRPr>
            </a:lvl3pPr>
            <a:lvl4pPr indent="-330200" lvl="3" marL="1828800" marR="0" rtl="0" algn="l">
              <a:lnSpc>
                <a:spcPct val="85000"/>
              </a:lnSpc>
              <a:spcBef>
                <a:spcPts val="12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lnSpc>
                <a:spcPct val="85000"/>
              </a:lnSpc>
              <a:spcBef>
                <a:spcPts val="12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1052">
          <p15:clr>
            <a:srgbClr val="FBAE40"/>
          </p15:clr>
        </p15:guide>
        <p15:guide id="2" pos="317">
          <p15:clr>
            <a:srgbClr val="FBAE40"/>
          </p15:clr>
        </p15:guide>
        <p15:guide id="3" pos="5443">
          <p15:clr>
            <a:srgbClr val="FBAE40"/>
          </p15:clr>
        </p15:guide>
        <p15:guide id="4" orient="horz" pos="329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_Subtema con Cuadro">
  <p:cSld name="Diapo_Subtema con Cuadro">
    <p:spTree>
      <p:nvGrpSpPr>
        <p:cNvPr id="36" name="Shape 36"/>
        <p:cNvGrpSpPr/>
        <p:nvPr/>
      </p:nvGrpSpPr>
      <p:grpSpPr>
        <a:xfrm>
          <a:off x="0" y="0"/>
          <a:ext cx="0" cy="0"/>
          <a:chOff x="0" y="0"/>
          <a:chExt cx="0" cy="0"/>
        </a:xfrm>
      </p:grpSpPr>
      <p:sp>
        <p:nvSpPr>
          <p:cNvPr id="37" name="Google Shape;37;p44"/>
          <p:cNvSpPr/>
          <p:nvPr>
            <p:ph idx="2" type="pic"/>
          </p:nvPr>
        </p:nvSpPr>
        <p:spPr>
          <a:xfrm>
            <a:off x="468313" y="1175705"/>
            <a:ext cx="8207375" cy="4096800"/>
          </a:xfrm>
          <a:prstGeom prst="rect">
            <a:avLst/>
          </a:prstGeom>
          <a:noFill/>
          <a:ln>
            <a:noFill/>
          </a:ln>
        </p:spPr>
      </p:sp>
      <p:sp>
        <p:nvSpPr>
          <p:cNvPr id="38" name="Google Shape;38;p44"/>
          <p:cNvSpPr txBox="1"/>
          <p:nvPr>
            <p:ph idx="1" type="body"/>
          </p:nvPr>
        </p:nvSpPr>
        <p:spPr>
          <a:xfrm>
            <a:off x="468313" y="810473"/>
            <a:ext cx="8207375" cy="354012"/>
          </a:xfrm>
          <a:prstGeom prst="rect">
            <a:avLst/>
          </a:prstGeom>
          <a:noFill/>
          <a:ln>
            <a:noFill/>
          </a:ln>
        </p:spPr>
        <p:txBody>
          <a:bodyPr anchorCtr="0" anchor="ctr" bIns="36000" lIns="72000" spcFirstLastPara="1" rIns="72000" wrap="square" tIns="36000">
            <a:noAutofit/>
          </a:bodyPr>
          <a:lstStyle>
            <a:lvl1pPr indent="-228600" lvl="0" marL="457200" marR="0" rtl="0" algn="l">
              <a:lnSpc>
                <a:spcPct val="85000"/>
              </a:lnSpc>
              <a:spcBef>
                <a:spcPts val="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9" name="Google Shape;39;p44"/>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lvl1pPr indent="-228600" lvl="0" marL="457200" marR="0" rtl="0" algn="l">
              <a:lnSpc>
                <a:spcPct val="100000"/>
              </a:lnSpc>
              <a:spcBef>
                <a:spcPts val="360"/>
              </a:spcBef>
              <a:spcAft>
                <a:spcPts val="0"/>
              </a:spcAft>
              <a:buClr>
                <a:srgbClr val="1F85A6"/>
              </a:buClr>
              <a:buSzPts val="1800"/>
              <a:buFont typeface="Arial"/>
              <a:buNone/>
              <a:defRPr b="1" i="0" sz="1800" u="none" cap="none" strike="noStrike">
                <a:solidFill>
                  <a:srgbClr val="1F85A6"/>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pos="295">
          <p15:clr>
            <a:srgbClr val="FBAE40"/>
          </p15:clr>
        </p15:guide>
        <p15:guide id="2" pos="5465">
          <p15:clr>
            <a:srgbClr val="FBAE40"/>
          </p15:clr>
        </p15:guide>
        <p15:guide id="3" orient="horz" pos="1800">
          <p15:clr>
            <a:srgbClr val="FBAE40"/>
          </p15:clr>
        </p15:guide>
        <p15:guide id="4" orient="horz" pos="507">
          <p15:clr>
            <a:srgbClr val="FBAE40"/>
          </p15:clr>
        </p15:guide>
        <p15:guide id="5" orient="horz" pos="3320">
          <p15:clr>
            <a:srgbClr val="FBAE40"/>
          </p15:clr>
        </p15:guide>
        <p15:guide id="6"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_Full texto">
  <p:cSld name="Diapo_Full texto">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45"/>
          <p:cNvSpPr txBox="1"/>
          <p:nvPr>
            <p:ph idx="1" type="body"/>
          </p:nvPr>
        </p:nvSpPr>
        <p:spPr>
          <a:xfrm>
            <a:off x="468313" y="810473"/>
            <a:ext cx="8207375" cy="354012"/>
          </a:xfrm>
          <a:prstGeom prst="rect">
            <a:avLst/>
          </a:prstGeom>
          <a:solidFill>
            <a:srgbClr val="FFFFCC"/>
          </a:solidFill>
          <a:ln>
            <a:noFill/>
          </a:ln>
        </p:spPr>
        <p:txBody>
          <a:bodyPr anchorCtr="0" anchor="ctr" bIns="36000" lIns="72000" spcFirstLastPara="1" rIns="72000" wrap="square" tIns="36000">
            <a:noAutofit/>
          </a:bodyPr>
          <a:lstStyle>
            <a:lvl1pPr indent="-228600" lvl="0" marL="457200" marR="0" rtl="0" algn="l">
              <a:lnSpc>
                <a:spcPct val="85000"/>
              </a:lnSpc>
              <a:spcBef>
                <a:spcPts val="0"/>
              </a:spcBef>
              <a:spcAft>
                <a:spcPts val="0"/>
              </a:spcAft>
              <a:buClr>
                <a:srgbClr val="C00000"/>
              </a:buClr>
              <a:buSzPts val="1600"/>
              <a:buFont typeface="Arial"/>
              <a:buNone/>
              <a:defRPr b="1" i="0" sz="1600" u="none" cap="none" strike="noStrike">
                <a:solidFill>
                  <a:srgbClr val="C00000"/>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2" name="Google Shape;42;p45"/>
          <p:cNvSpPr txBox="1"/>
          <p:nvPr>
            <p:ph idx="2"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lvl1pPr indent="-228600" lvl="0" marL="457200" marR="0" rtl="0" algn="l">
              <a:lnSpc>
                <a:spcPct val="100000"/>
              </a:lnSpc>
              <a:spcBef>
                <a:spcPts val="360"/>
              </a:spcBef>
              <a:spcAft>
                <a:spcPts val="0"/>
              </a:spcAft>
              <a:buClr>
                <a:schemeClr val="lt1"/>
              </a:buClr>
              <a:buSzPts val="1800"/>
              <a:buFont typeface="Arial"/>
              <a:buNone/>
              <a:defRPr b="1" i="0" sz="1800" u="none" cap="none" strike="noStrike">
                <a:solidFill>
                  <a:schemeClr val="lt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3" name="Google Shape;43;p45"/>
          <p:cNvSpPr txBox="1"/>
          <p:nvPr>
            <p:ph idx="3" type="body"/>
          </p:nvPr>
        </p:nvSpPr>
        <p:spPr>
          <a:xfrm>
            <a:off x="468313" y="1174363"/>
            <a:ext cx="8207375" cy="4540637"/>
          </a:xfrm>
          <a:prstGeom prst="rect">
            <a:avLst/>
          </a:prstGeom>
          <a:solidFill>
            <a:srgbClr val="FFFFCC"/>
          </a:solidFill>
          <a:ln>
            <a:noFill/>
          </a:ln>
        </p:spPr>
        <p:txBody>
          <a:bodyPr anchorCtr="0" anchor="t" bIns="45700" lIns="91425" spcFirstLastPara="1" rIns="91425" wrap="square" tIns="45700">
            <a:noAutofit/>
          </a:bodyPr>
          <a:lstStyle>
            <a:lvl1pPr indent="-295275" lvl="0" marL="457200" marR="0" rtl="0" algn="just">
              <a:lnSpc>
                <a:spcPct val="90000"/>
              </a:lnSpc>
              <a:spcBef>
                <a:spcPts val="0"/>
              </a:spcBef>
              <a:spcAft>
                <a:spcPts val="0"/>
              </a:spcAft>
              <a:buClr>
                <a:srgbClr val="C00000"/>
              </a:buClr>
              <a:buSzPts val="1050"/>
              <a:buFont typeface="Arimo"/>
              <a:buChar char="►"/>
              <a:defRPr b="0" i="1" sz="1400" u="none" cap="none" strike="noStrike">
                <a:solidFill>
                  <a:schemeClr val="dk1"/>
                </a:solidFill>
                <a:latin typeface="Calibri"/>
                <a:ea typeface="Calibri"/>
                <a:cs typeface="Calibri"/>
                <a:sym typeface="Calibri"/>
              </a:defRPr>
            </a:lvl1pPr>
            <a:lvl2pPr indent="-304800" lvl="1" marL="914400" marR="0" rtl="0" algn="just">
              <a:lnSpc>
                <a:spcPct val="90000"/>
              </a:lnSpc>
              <a:spcBef>
                <a:spcPts val="200"/>
              </a:spcBef>
              <a:spcAft>
                <a:spcPts val="0"/>
              </a:spcAft>
              <a:buClr>
                <a:srgbClr val="C00000"/>
              </a:buClr>
              <a:buSzPts val="1200"/>
              <a:buFont typeface="Noto Sans Symbols"/>
              <a:buChar char="▪"/>
              <a:defRPr b="0" i="1" sz="1200" u="none" cap="none" strike="noStrike">
                <a:solidFill>
                  <a:schemeClr val="dk1"/>
                </a:solidFill>
                <a:latin typeface="Calibri"/>
                <a:ea typeface="Calibri"/>
                <a:cs typeface="Calibri"/>
                <a:sym typeface="Calibri"/>
              </a:defRPr>
            </a:lvl2pPr>
            <a:lvl3pPr indent="-317500" lvl="2" marL="1371600" marR="0" rtl="0" algn="just">
              <a:lnSpc>
                <a:spcPct val="90000"/>
              </a:lnSpc>
              <a:spcBef>
                <a:spcPts val="2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just">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just">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pos="295">
          <p15:clr>
            <a:srgbClr val="FBAE40"/>
          </p15:clr>
        </p15:guide>
        <p15:guide id="2" pos="5465">
          <p15:clr>
            <a:srgbClr val="FBAE40"/>
          </p15:clr>
        </p15:guide>
        <p15:guide id="3" orient="horz" pos="1800">
          <p15:clr>
            <a:srgbClr val="FBAE40"/>
          </p15:clr>
        </p15:guide>
        <p15:guide id="4" orient="horz" pos="507">
          <p15:clr>
            <a:srgbClr val="FBAE40"/>
          </p15:clr>
        </p15:guide>
        <p15:guide id="5" orient="horz" pos="3320">
          <p15:clr>
            <a:srgbClr val="FBAE40"/>
          </p15:clr>
        </p15:guide>
        <p15:guide id="6" pos="2880">
          <p15:clr>
            <a:srgbClr val="FBAE40"/>
          </p15:clr>
        </p15:guide>
      </p15:sldGuideLst>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36"/>
          <p:cNvGrpSpPr/>
          <p:nvPr/>
        </p:nvGrpSpPr>
        <p:grpSpPr>
          <a:xfrm>
            <a:off x="793745" y="5369051"/>
            <a:ext cx="8104595" cy="215444"/>
            <a:chOff x="793745" y="5369051"/>
            <a:chExt cx="7954689" cy="215444"/>
          </a:xfrm>
        </p:grpSpPr>
        <p:sp>
          <p:nvSpPr>
            <p:cNvPr id="11" name="Google Shape;11;p36"/>
            <p:cNvSpPr txBox="1"/>
            <p:nvPr/>
          </p:nvSpPr>
          <p:spPr>
            <a:xfrm>
              <a:off x="793745" y="5369051"/>
              <a:ext cx="2108608"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s-ES" sz="800" u="none" cap="none" strike="noStrike">
                  <a:solidFill>
                    <a:srgbClr val="7F7F7F"/>
                  </a:solidFill>
                  <a:latin typeface="Calibri"/>
                  <a:ea typeface="Calibri"/>
                  <a:cs typeface="Calibri"/>
                  <a:sym typeface="Calibri"/>
                </a:rPr>
                <a:t>ANÁLISIS Y DISEÑO DE SISTEMAS I  •  SESIÓN 09</a:t>
              </a:r>
              <a:endParaRPr b="0" i="0" sz="800" u="none" cap="none" strike="noStrike">
                <a:solidFill>
                  <a:srgbClr val="7F7F7F"/>
                </a:solidFill>
                <a:latin typeface="Calibri"/>
                <a:ea typeface="Calibri"/>
                <a:cs typeface="Calibri"/>
                <a:sym typeface="Calibri"/>
              </a:endParaRPr>
            </a:p>
          </p:txBody>
        </p:sp>
        <p:sp>
          <p:nvSpPr>
            <p:cNvPr id="12" name="Google Shape;12;p36"/>
            <p:cNvSpPr/>
            <p:nvPr/>
          </p:nvSpPr>
          <p:spPr>
            <a:xfrm>
              <a:off x="7207627" y="5384440"/>
              <a:ext cx="1540807" cy="18466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600"/>
                <a:buFont typeface="Arial"/>
                <a:buNone/>
              </a:pPr>
              <a:r>
                <a:rPr b="0" i="0" lang="es-ES" sz="600" u="none" cap="none" strike="noStrike">
                  <a:solidFill>
                    <a:srgbClr val="7F7F7F"/>
                  </a:solidFill>
                  <a:latin typeface="Calibri"/>
                  <a:ea typeface="Calibri"/>
                  <a:cs typeface="Calibri"/>
                  <a:sym typeface="Calibri"/>
                </a:rPr>
                <a:t>© 2023 ISIL. Todos los derechos reservados</a:t>
              </a:r>
              <a:endParaRPr b="0" i="0" sz="1400" u="none" cap="none" strike="noStrike">
                <a:solidFill>
                  <a:srgbClr val="000000"/>
                </a:solidFill>
                <a:latin typeface="Arial"/>
                <a:ea typeface="Arial"/>
                <a:cs typeface="Arial"/>
                <a:sym typeface="Arial"/>
              </a:endParaRPr>
            </a:p>
          </p:txBody>
        </p:sp>
      </p:grpSp>
      <p:pic>
        <p:nvPicPr>
          <p:cNvPr id="13" name="Google Shape;13;p36"/>
          <p:cNvPicPr preferRelativeResize="0"/>
          <p:nvPr/>
        </p:nvPicPr>
        <p:blipFill rotWithShape="1">
          <a:blip r:embed="rId1">
            <a:alphaModFix amt="20000"/>
          </a:blip>
          <a:srcRect b="0" l="0" r="0" t="0"/>
          <a:stretch/>
        </p:blipFill>
        <p:spPr>
          <a:xfrm>
            <a:off x="345172" y="5328911"/>
            <a:ext cx="448573" cy="25075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80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hyperlink" Target="http://www.informit.com/store/unified-modeling-language-user-guide-9780201571684"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60" name="Google Shape;60;p1"/>
          <p:cNvSpPr txBox="1"/>
          <p:nvPr/>
        </p:nvSpPr>
        <p:spPr>
          <a:xfrm>
            <a:off x="2088505" y="1653293"/>
            <a:ext cx="87315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Calibri"/>
              <a:buNone/>
            </a:pPr>
            <a:r>
              <a:rPr b="0" i="0" lang="es-ES" sz="1800" u="none" cap="none" strike="noStrike">
                <a:solidFill>
                  <a:schemeClr val="lt1"/>
                </a:solidFill>
                <a:latin typeface="Calibri"/>
                <a:ea typeface="Calibri"/>
                <a:cs typeface="Calibri"/>
                <a:sym typeface="Calibri"/>
              </a:rPr>
              <a:t>SESIÓN</a:t>
            </a:r>
            <a:endParaRPr b="0" i="0" sz="1800" u="none" cap="none" strike="noStrike">
              <a:solidFill>
                <a:schemeClr val="dk1"/>
              </a:solidFill>
              <a:latin typeface="Calibri"/>
              <a:ea typeface="Calibri"/>
              <a:cs typeface="Calibri"/>
              <a:sym typeface="Calibri"/>
            </a:endParaRPr>
          </a:p>
        </p:txBody>
      </p:sp>
      <p:sp>
        <p:nvSpPr>
          <p:cNvPr id="61" name="Google Shape;61;p1"/>
          <p:cNvSpPr txBox="1"/>
          <p:nvPr/>
        </p:nvSpPr>
        <p:spPr>
          <a:xfrm>
            <a:off x="2051281" y="1730819"/>
            <a:ext cx="964250"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5800"/>
              <a:buFont typeface="Calibri"/>
              <a:buNone/>
            </a:pPr>
            <a:r>
              <a:rPr b="0" i="0" lang="es-ES" sz="5800" u="none" cap="none" strike="noStrike">
                <a:solidFill>
                  <a:srgbClr val="FFFFFF"/>
                </a:solidFill>
                <a:latin typeface="Calibri"/>
                <a:ea typeface="Calibri"/>
                <a:cs typeface="Calibri"/>
                <a:sym typeface="Calibri"/>
              </a:rPr>
              <a:t>09</a:t>
            </a:r>
            <a:endParaRPr b="0" i="0" sz="1800" u="none" cap="none" strike="noStrike">
              <a:solidFill>
                <a:schemeClr val="dk1"/>
              </a:solidFill>
              <a:latin typeface="Calibri"/>
              <a:ea typeface="Calibri"/>
              <a:cs typeface="Calibri"/>
              <a:sym typeface="Calibri"/>
            </a:endParaRPr>
          </a:p>
        </p:txBody>
      </p:sp>
      <p:sp>
        <p:nvSpPr>
          <p:cNvPr id="62" name="Google Shape;62;p1"/>
          <p:cNvSpPr txBox="1"/>
          <p:nvPr/>
        </p:nvSpPr>
        <p:spPr>
          <a:xfrm>
            <a:off x="3159592" y="1813977"/>
            <a:ext cx="5422704"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s-ES" sz="3600" u="none" cap="none" strike="noStrike">
                <a:solidFill>
                  <a:schemeClr val="lt1"/>
                </a:solidFill>
                <a:latin typeface="Calibri"/>
                <a:ea typeface="Calibri"/>
                <a:cs typeface="Calibri"/>
                <a:sym typeface="Calibri"/>
              </a:rPr>
              <a:t>PROCESO RUP</a:t>
            </a:r>
            <a:endParaRPr b="0" i="0" sz="1400" u="none" cap="none" strike="noStrike">
              <a:solidFill>
                <a:srgbClr val="000000"/>
              </a:solidFill>
              <a:latin typeface="Arial"/>
              <a:ea typeface="Arial"/>
              <a:cs typeface="Arial"/>
              <a:sym typeface="Arial"/>
            </a:endParaRPr>
          </a:p>
        </p:txBody>
      </p:sp>
      <p:sp>
        <p:nvSpPr>
          <p:cNvPr id="63" name="Google Shape;63;p1"/>
          <p:cNvSpPr txBox="1"/>
          <p:nvPr/>
        </p:nvSpPr>
        <p:spPr>
          <a:xfrm>
            <a:off x="3175138" y="3078428"/>
            <a:ext cx="5026425" cy="83095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600"/>
              <a:buFont typeface="Arial"/>
              <a:buChar char="•"/>
            </a:pPr>
            <a:r>
              <a:rPr b="0" i="0" lang="es-ES" sz="1600" u="none" cap="none" strike="noStrike">
                <a:solidFill>
                  <a:schemeClr val="lt1"/>
                </a:solidFill>
                <a:latin typeface="Calibri"/>
                <a:ea typeface="Calibri"/>
                <a:cs typeface="Calibri"/>
                <a:sym typeface="Calibri"/>
              </a:rPr>
              <a:t>Introducción a la Orientación a Objetos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600"/>
              <a:buFont typeface="Arial"/>
              <a:buChar char="•"/>
            </a:pPr>
            <a:r>
              <a:rPr b="0" i="0" lang="es-ES" sz="1600" u="none" cap="none" strike="noStrike">
                <a:solidFill>
                  <a:schemeClr val="lt1"/>
                </a:solidFill>
                <a:latin typeface="Calibri"/>
                <a:ea typeface="Calibri"/>
                <a:cs typeface="Calibri"/>
                <a:sym typeface="Calibri"/>
              </a:rPr>
              <a:t>Fases RUP</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600"/>
              <a:buFont typeface="Arial"/>
              <a:buChar char="•"/>
            </a:pPr>
            <a:r>
              <a:rPr b="0" i="0" lang="es-ES" sz="1600" u="none" cap="none" strike="noStrike">
                <a:solidFill>
                  <a:schemeClr val="lt1"/>
                </a:solidFill>
                <a:latin typeface="Calibri"/>
                <a:ea typeface="Calibri"/>
                <a:cs typeface="Calibri"/>
                <a:sym typeface="Calibri"/>
              </a:rPr>
              <a:t>Flujos de Trabajo RUP</a:t>
            </a:r>
            <a:endParaRPr b="0" i="0" sz="1800" u="none" cap="none" strike="noStrike">
              <a:solidFill>
                <a:schemeClr val="lt1"/>
              </a:solidFill>
              <a:latin typeface="Calibri"/>
              <a:ea typeface="Calibri"/>
              <a:cs typeface="Calibri"/>
              <a:sym typeface="Calibri"/>
            </a:endParaRPr>
          </a:p>
        </p:txBody>
      </p:sp>
      <p:cxnSp>
        <p:nvCxnSpPr>
          <p:cNvPr id="64" name="Google Shape;64;p1"/>
          <p:cNvCxnSpPr/>
          <p:nvPr/>
        </p:nvCxnSpPr>
        <p:spPr>
          <a:xfrm>
            <a:off x="3056456" y="1777107"/>
            <a:ext cx="0" cy="720031"/>
          </a:xfrm>
          <a:prstGeom prst="straightConnector1">
            <a:avLst/>
          </a:prstGeom>
          <a:noFill/>
          <a:ln cap="flat" cmpd="sng" w="25400">
            <a:solidFill>
              <a:srgbClr val="FFFFFF"/>
            </a:solidFill>
            <a:prstDash val="solid"/>
            <a:round/>
            <a:headEnd len="sm" w="sm" type="none"/>
            <a:tailEnd len="sm" w="sm" type="none"/>
          </a:ln>
        </p:spPr>
      </p:cxnSp>
      <p:sp>
        <p:nvSpPr>
          <p:cNvPr id="65" name="Google Shape;65;p1"/>
          <p:cNvSpPr/>
          <p:nvPr/>
        </p:nvSpPr>
        <p:spPr>
          <a:xfrm>
            <a:off x="3289191" y="2622867"/>
            <a:ext cx="3672000" cy="193899"/>
          </a:xfrm>
          <a:prstGeom prst="rect">
            <a:avLst/>
          </a:prstGeom>
          <a:solidFill>
            <a:schemeClr val="lt1"/>
          </a:solid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F85A6"/>
              </a:buClr>
              <a:buSzPts val="1400"/>
              <a:buFont typeface="Calibri"/>
              <a:buNone/>
            </a:pPr>
            <a:r>
              <a:rPr b="1" i="0" lang="es-ES" sz="1400" u="none" cap="none" strike="noStrike">
                <a:solidFill>
                  <a:srgbClr val="1F85A6"/>
                </a:solidFill>
                <a:latin typeface="Calibri"/>
                <a:ea typeface="Calibri"/>
                <a:cs typeface="Calibri"/>
                <a:sym typeface="Calibri"/>
              </a:rPr>
              <a:t>UNIDAD DE APRENDIZAJE 3 – UA3</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0"/>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INTRODUCCIÓN A LA ORIENTACIÓN A OBJETOS</a:t>
            </a:r>
            <a:endParaRPr/>
          </a:p>
        </p:txBody>
      </p:sp>
      <p:pic>
        <p:nvPicPr>
          <p:cNvPr id="141" name="Google Shape;141;p10"/>
          <p:cNvPicPr preferRelativeResize="0"/>
          <p:nvPr>
            <p:ph idx="2" type="pic"/>
          </p:nvPr>
        </p:nvPicPr>
        <p:blipFill rotWithShape="1">
          <a:blip r:embed="rId3">
            <a:alphaModFix/>
          </a:blip>
          <a:srcRect b="0" l="19395" r="19393" t="0"/>
          <a:stretch/>
        </p:blipFill>
        <p:spPr>
          <a:xfrm>
            <a:off x="5128278" y="1243879"/>
            <a:ext cx="3175214" cy="3453510"/>
          </a:xfrm>
          <a:prstGeom prst="rect">
            <a:avLst/>
          </a:prstGeom>
          <a:noFill/>
          <a:ln>
            <a:noFill/>
          </a:ln>
        </p:spPr>
      </p:pic>
      <p:sp>
        <p:nvSpPr>
          <p:cNvPr id="142" name="Google Shape;142;p10"/>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ANÁLISIS ORIENTADO A OBJETOS (OOA)</a:t>
            </a:r>
            <a:endParaRPr/>
          </a:p>
        </p:txBody>
      </p:sp>
      <p:sp>
        <p:nvSpPr>
          <p:cNvPr id="143" name="Google Shape;143;p10"/>
          <p:cNvSpPr txBox="1"/>
          <p:nvPr>
            <p:ph idx="4" type="body"/>
          </p:nvPr>
        </p:nvSpPr>
        <p:spPr>
          <a:xfrm>
            <a:off x="468313" y="1177927"/>
            <a:ext cx="4103687" cy="4096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None/>
            </a:pPr>
            <a:r>
              <a:rPr b="1" lang="es-ES"/>
              <a:t>Objetivo: </a:t>
            </a:r>
            <a:r>
              <a:rPr lang="es-ES"/>
              <a:t>Entender el problema y definir los requisitos del sistema.</a:t>
            </a:r>
            <a:endParaRPr/>
          </a:p>
          <a:p>
            <a:pPr indent="-269875" lvl="0" marL="449263" rtl="0" algn="l">
              <a:lnSpc>
                <a:spcPct val="100000"/>
              </a:lnSpc>
              <a:spcBef>
                <a:spcPts val="1200"/>
              </a:spcBef>
              <a:spcAft>
                <a:spcPts val="0"/>
              </a:spcAft>
              <a:buClr>
                <a:schemeClr val="dk1"/>
              </a:buClr>
              <a:buSzPts val="1600"/>
              <a:buFont typeface="Calibri"/>
              <a:buAutoNum type="arabicPeriod"/>
            </a:pPr>
            <a:r>
              <a:rPr lang="es-ES"/>
              <a:t>Reconocer las entidades importantes (objetos) y sus relaciones.</a:t>
            </a:r>
            <a:endParaRPr/>
          </a:p>
          <a:p>
            <a:pPr indent="-269875" lvl="0" marL="449263" rtl="0" algn="l">
              <a:lnSpc>
                <a:spcPct val="100000"/>
              </a:lnSpc>
              <a:spcBef>
                <a:spcPts val="1200"/>
              </a:spcBef>
              <a:spcAft>
                <a:spcPts val="0"/>
              </a:spcAft>
              <a:buClr>
                <a:schemeClr val="dk1"/>
              </a:buClr>
              <a:buSzPts val="1600"/>
              <a:buFont typeface="Calibri"/>
              <a:buAutoNum type="arabicPeriod"/>
            </a:pPr>
            <a:r>
              <a:rPr lang="es-ES"/>
              <a:t>Describir las características (atributos) y comportamientos (métodos) de cada objeto.</a:t>
            </a:r>
            <a:endParaRPr/>
          </a:p>
          <a:p>
            <a:pPr indent="-269875" lvl="0" marL="449263" rtl="0" algn="l">
              <a:lnSpc>
                <a:spcPct val="100000"/>
              </a:lnSpc>
              <a:spcBef>
                <a:spcPts val="1200"/>
              </a:spcBef>
              <a:spcAft>
                <a:spcPts val="0"/>
              </a:spcAft>
              <a:buClr>
                <a:schemeClr val="dk1"/>
              </a:buClr>
              <a:buSzPts val="1600"/>
              <a:buFont typeface="Calibri"/>
              <a:buAutoNum type="arabicPeriod"/>
            </a:pPr>
            <a:r>
              <a:rPr lang="es-ES"/>
              <a:t>Crear modelos, como diagramas de clases o de casos de uso, que representan la estructura y funcionalidad del sistema.</a:t>
            </a:r>
            <a:endParaRPr/>
          </a:p>
          <a:p>
            <a:pPr indent="-269875" lvl="0" marL="449263" rtl="0" algn="l">
              <a:lnSpc>
                <a:spcPct val="100000"/>
              </a:lnSpc>
              <a:spcBef>
                <a:spcPts val="1200"/>
              </a:spcBef>
              <a:spcAft>
                <a:spcPts val="0"/>
              </a:spcAft>
              <a:buClr>
                <a:schemeClr val="dk1"/>
              </a:buClr>
              <a:buSzPts val="1600"/>
              <a:buFont typeface="Calibri"/>
              <a:buAutoNum type="arabicPeriod"/>
            </a:pPr>
            <a:r>
              <a:rPr lang="es-ES"/>
              <a:t>Detallar los requisitos funcionales y no funcionales del sistema.</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1"/>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INTRODUCCIÓN A LA ORIENTACIÓN A OBJETOS</a:t>
            </a:r>
            <a:endParaRPr/>
          </a:p>
        </p:txBody>
      </p:sp>
      <p:pic>
        <p:nvPicPr>
          <p:cNvPr id="150" name="Google Shape;150;p11"/>
          <p:cNvPicPr preferRelativeResize="0"/>
          <p:nvPr>
            <p:ph idx="2" type="pic"/>
          </p:nvPr>
        </p:nvPicPr>
        <p:blipFill rotWithShape="1">
          <a:blip r:embed="rId3">
            <a:alphaModFix/>
          </a:blip>
          <a:srcRect b="0" l="19338" r="19339" t="0"/>
          <a:stretch/>
        </p:blipFill>
        <p:spPr>
          <a:xfrm>
            <a:off x="5218544" y="1171424"/>
            <a:ext cx="3318597" cy="3609461"/>
          </a:xfrm>
          <a:prstGeom prst="rect">
            <a:avLst/>
          </a:prstGeom>
          <a:noFill/>
          <a:ln>
            <a:noFill/>
          </a:ln>
        </p:spPr>
      </p:pic>
      <p:sp>
        <p:nvSpPr>
          <p:cNvPr id="151" name="Google Shape;151;p11"/>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DISEÑO ORIENTADO A OBJETOS (OOD)</a:t>
            </a:r>
            <a:endParaRPr/>
          </a:p>
        </p:txBody>
      </p:sp>
      <p:sp>
        <p:nvSpPr>
          <p:cNvPr id="152" name="Google Shape;152;p11"/>
          <p:cNvSpPr txBox="1"/>
          <p:nvPr>
            <p:ph idx="4" type="body"/>
          </p:nvPr>
        </p:nvSpPr>
        <p:spPr>
          <a:xfrm>
            <a:off x="468313" y="1177927"/>
            <a:ext cx="4103687" cy="4096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None/>
            </a:pPr>
            <a:r>
              <a:rPr b="1" lang="es-ES"/>
              <a:t>Objetivo</a:t>
            </a:r>
            <a:r>
              <a:rPr lang="es-ES"/>
              <a:t>: Traducir los requisitos en una estructura de clases e interfaces que puedan ser implementadas.</a:t>
            </a:r>
            <a:endParaRPr/>
          </a:p>
          <a:p>
            <a:pPr indent="-269875" lvl="0" marL="449263" rtl="0" algn="l">
              <a:lnSpc>
                <a:spcPct val="100000"/>
              </a:lnSpc>
              <a:spcBef>
                <a:spcPts val="1200"/>
              </a:spcBef>
              <a:spcAft>
                <a:spcPts val="0"/>
              </a:spcAft>
              <a:buClr>
                <a:schemeClr val="dk1"/>
              </a:buClr>
              <a:buSzPts val="1600"/>
              <a:buFont typeface="Calibri"/>
              <a:buAutoNum type="arabicPeriod"/>
            </a:pPr>
            <a:r>
              <a:rPr lang="es-ES"/>
              <a:t>Crear la estructura de clases, incluyendo relaciones como herencia, composición y asociación.</a:t>
            </a:r>
            <a:endParaRPr/>
          </a:p>
          <a:p>
            <a:pPr indent="-269875" lvl="0" marL="449263" rtl="0" algn="l">
              <a:lnSpc>
                <a:spcPct val="100000"/>
              </a:lnSpc>
              <a:spcBef>
                <a:spcPts val="1200"/>
              </a:spcBef>
              <a:spcAft>
                <a:spcPts val="0"/>
              </a:spcAft>
              <a:buClr>
                <a:schemeClr val="dk1"/>
              </a:buClr>
              <a:buSzPts val="1600"/>
              <a:buFont typeface="Calibri"/>
              <a:buAutoNum type="arabicPeriod"/>
            </a:pPr>
            <a:r>
              <a:rPr lang="es-ES"/>
              <a:t>Definir cómo se comunicarán las diferentes partes del sistema.</a:t>
            </a:r>
            <a:endParaRPr/>
          </a:p>
          <a:p>
            <a:pPr indent="-269875" lvl="0" marL="449263" rtl="0" algn="l">
              <a:lnSpc>
                <a:spcPct val="100000"/>
              </a:lnSpc>
              <a:spcBef>
                <a:spcPts val="1200"/>
              </a:spcBef>
              <a:spcAft>
                <a:spcPts val="0"/>
              </a:spcAft>
              <a:buClr>
                <a:schemeClr val="dk1"/>
              </a:buClr>
              <a:buSzPts val="1600"/>
              <a:buFont typeface="Calibri"/>
              <a:buAutoNum type="arabicPeriod"/>
            </a:pPr>
            <a:r>
              <a:rPr lang="es-ES"/>
              <a:t>Planificar la estructura global del sistema, como la división en capas o módulos.</a:t>
            </a:r>
            <a:endParaRPr/>
          </a:p>
          <a:p>
            <a:pPr indent="-269875" lvl="0" marL="449263" rtl="0" algn="l">
              <a:lnSpc>
                <a:spcPct val="100000"/>
              </a:lnSpc>
              <a:spcBef>
                <a:spcPts val="1200"/>
              </a:spcBef>
              <a:spcAft>
                <a:spcPts val="0"/>
              </a:spcAft>
              <a:buClr>
                <a:schemeClr val="dk1"/>
              </a:buClr>
              <a:buSzPts val="1600"/>
              <a:buFont typeface="Calibri"/>
              <a:buAutoNum type="arabicPeriod"/>
            </a:pPr>
            <a:r>
              <a:rPr lang="es-ES"/>
              <a:t>Desarrollar los algoritmos y métodos necesarios para cumplir con los requisitos.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2"/>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INTRODUCCIÓN A LA ORIENTACIÓN A OBJETOS</a:t>
            </a:r>
            <a:endParaRPr/>
          </a:p>
        </p:txBody>
      </p:sp>
      <p:pic>
        <p:nvPicPr>
          <p:cNvPr id="159" name="Google Shape;159;p12"/>
          <p:cNvPicPr preferRelativeResize="0"/>
          <p:nvPr>
            <p:ph idx="2" type="pic"/>
          </p:nvPr>
        </p:nvPicPr>
        <p:blipFill rotWithShape="1">
          <a:blip r:embed="rId3">
            <a:alphaModFix/>
          </a:blip>
          <a:srcRect b="0" l="19338" r="19339" t="0"/>
          <a:stretch/>
        </p:blipFill>
        <p:spPr>
          <a:xfrm>
            <a:off x="5359383" y="1437843"/>
            <a:ext cx="3196231" cy="3476370"/>
          </a:xfrm>
          <a:prstGeom prst="rect">
            <a:avLst/>
          </a:prstGeom>
          <a:noFill/>
          <a:ln>
            <a:noFill/>
          </a:ln>
        </p:spPr>
      </p:pic>
      <p:sp>
        <p:nvSpPr>
          <p:cNvPr id="160" name="Google Shape;160;p12"/>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OOAD SISTEMA DE BIBLIOTECA </a:t>
            </a:r>
            <a:r>
              <a:rPr b="0" lang="es-ES" sz="1400">
                <a:solidFill>
                  <a:srgbClr val="7F7F7F"/>
                </a:solidFill>
              </a:rPr>
              <a:t>(ejemplo)</a:t>
            </a:r>
            <a:endParaRPr b="0">
              <a:solidFill>
                <a:srgbClr val="7F7F7F"/>
              </a:solidFill>
            </a:endParaRPr>
          </a:p>
        </p:txBody>
      </p:sp>
      <p:sp>
        <p:nvSpPr>
          <p:cNvPr id="161" name="Google Shape;161;p12"/>
          <p:cNvSpPr txBox="1"/>
          <p:nvPr>
            <p:ph idx="4" type="body"/>
          </p:nvPr>
        </p:nvSpPr>
        <p:spPr>
          <a:xfrm>
            <a:off x="717695" y="1177927"/>
            <a:ext cx="4103687" cy="4096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None/>
            </a:pPr>
            <a:r>
              <a:rPr b="1" lang="es-ES"/>
              <a:t>Análisis:</a:t>
            </a:r>
            <a:endParaRPr/>
          </a:p>
          <a:p>
            <a:pPr indent="-269875" lvl="1" marL="360363" rtl="0" algn="l">
              <a:lnSpc>
                <a:spcPct val="100000"/>
              </a:lnSpc>
              <a:spcBef>
                <a:spcPts val="600"/>
              </a:spcBef>
              <a:spcAft>
                <a:spcPts val="0"/>
              </a:spcAft>
              <a:buClr>
                <a:schemeClr val="dk1"/>
              </a:buClr>
              <a:buSzPts val="1500"/>
              <a:buFont typeface="Calibri"/>
              <a:buAutoNum type="arabicParenR"/>
            </a:pPr>
            <a:r>
              <a:rPr lang="es-ES" sz="1500"/>
              <a:t>Identificar entidades como Libro, Usuario, Préstamo, etc. </a:t>
            </a:r>
            <a:endParaRPr/>
          </a:p>
          <a:p>
            <a:pPr indent="-269875" lvl="1" marL="360363" rtl="0" algn="l">
              <a:lnSpc>
                <a:spcPct val="100000"/>
              </a:lnSpc>
              <a:spcBef>
                <a:spcPts val="600"/>
              </a:spcBef>
              <a:spcAft>
                <a:spcPts val="0"/>
              </a:spcAft>
              <a:buClr>
                <a:schemeClr val="dk1"/>
              </a:buClr>
              <a:buSzPts val="1500"/>
              <a:buFont typeface="Calibri"/>
              <a:buAutoNum type="arabicParenR"/>
            </a:pPr>
            <a:r>
              <a:rPr lang="es-ES" sz="1500"/>
              <a:t>Definir sus atributos y métodos, como título, autor, registrarse, pedir préstamo, etc.</a:t>
            </a:r>
            <a:endParaRPr/>
          </a:p>
          <a:p>
            <a:pPr indent="-269875" lvl="1" marL="360363" rtl="0" algn="l">
              <a:lnSpc>
                <a:spcPct val="100000"/>
              </a:lnSpc>
              <a:spcBef>
                <a:spcPts val="600"/>
              </a:spcBef>
              <a:spcAft>
                <a:spcPts val="0"/>
              </a:spcAft>
              <a:buClr>
                <a:schemeClr val="dk1"/>
              </a:buClr>
              <a:buSzPts val="1500"/>
              <a:buFont typeface="Calibri"/>
              <a:buAutoNum type="arabicParenR"/>
            </a:pPr>
            <a:r>
              <a:rPr lang="es-ES" sz="1500"/>
              <a:t>Modelar los casos de uso y requisitos.</a:t>
            </a:r>
            <a:endParaRPr/>
          </a:p>
          <a:p>
            <a:pPr indent="0" lvl="0" marL="0" rtl="0" algn="l">
              <a:lnSpc>
                <a:spcPct val="100000"/>
              </a:lnSpc>
              <a:spcBef>
                <a:spcPts val="1200"/>
              </a:spcBef>
              <a:spcAft>
                <a:spcPts val="0"/>
              </a:spcAft>
              <a:buClr>
                <a:schemeClr val="dk1"/>
              </a:buClr>
              <a:buSzPts val="1200"/>
              <a:buNone/>
            </a:pPr>
            <a:r>
              <a:rPr b="1" lang="es-ES"/>
              <a:t>Diseño:</a:t>
            </a:r>
            <a:endParaRPr/>
          </a:p>
          <a:p>
            <a:pPr indent="-269875" lvl="1" marL="360363" rtl="0" algn="l">
              <a:lnSpc>
                <a:spcPct val="100000"/>
              </a:lnSpc>
              <a:spcBef>
                <a:spcPts val="600"/>
              </a:spcBef>
              <a:spcAft>
                <a:spcPts val="0"/>
              </a:spcAft>
              <a:buClr>
                <a:schemeClr val="dk1"/>
              </a:buClr>
              <a:buSzPts val="1500"/>
              <a:buFont typeface="Calibri"/>
              <a:buAutoNum type="arabicParenR"/>
            </a:pPr>
            <a:r>
              <a:rPr lang="es-ES" sz="1500"/>
              <a:t>Diseñar clases para Libro, Usuario, Préstamo, etc. </a:t>
            </a:r>
            <a:endParaRPr/>
          </a:p>
          <a:p>
            <a:pPr indent="-269875" lvl="1" marL="360363" rtl="0" algn="l">
              <a:lnSpc>
                <a:spcPct val="100000"/>
              </a:lnSpc>
              <a:spcBef>
                <a:spcPts val="600"/>
              </a:spcBef>
              <a:spcAft>
                <a:spcPts val="0"/>
              </a:spcAft>
              <a:buClr>
                <a:schemeClr val="dk1"/>
              </a:buClr>
              <a:buSzPts val="1500"/>
              <a:buFont typeface="Calibri"/>
              <a:buAutoNum type="arabicParenR"/>
            </a:pPr>
            <a:r>
              <a:rPr lang="es-ES" sz="1500"/>
              <a:t>Establecer relaciones, como la composición entre Usuario y Préstamo. </a:t>
            </a:r>
            <a:endParaRPr/>
          </a:p>
          <a:p>
            <a:pPr indent="-269875" lvl="1" marL="360363" rtl="0" algn="l">
              <a:lnSpc>
                <a:spcPct val="100000"/>
              </a:lnSpc>
              <a:spcBef>
                <a:spcPts val="600"/>
              </a:spcBef>
              <a:spcAft>
                <a:spcPts val="0"/>
              </a:spcAft>
              <a:buClr>
                <a:schemeClr val="dk1"/>
              </a:buClr>
              <a:buSzPts val="1500"/>
              <a:buFont typeface="Calibri"/>
              <a:buAutoNum type="arabicParenR"/>
            </a:pPr>
            <a:r>
              <a:rPr lang="es-ES" sz="1500"/>
              <a:t>Diseñar interfaces para la interacción entre clases y planificar la arquitectura del sistema.</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3"/>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68" name="Google Shape;168;p13"/>
          <p:cNvSpPr/>
          <p:nvPr/>
        </p:nvSpPr>
        <p:spPr>
          <a:xfrm>
            <a:off x="424252" y="3703125"/>
            <a:ext cx="7966170" cy="523180"/>
          </a:xfrm>
          <a:prstGeom prst="rect">
            <a:avLst/>
          </a:prstGeom>
          <a:noFill/>
          <a:ln>
            <a:noFill/>
          </a:ln>
        </p:spPr>
        <p:txBody>
          <a:bodyPr anchorCtr="0" anchor="t" bIns="45700" lIns="91425" spcFirstLastPara="1" rIns="91425" wrap="square" tIns="45700">
            <a:spAutoFit/>
          </a:bodyPr>
          <a:lstStyle/>
          <a:p>
            <a:pPr indent="-274638" lvl="0" marL="274638" marR="0" rtl="0" algn="l">
              <a:lnSpc>
                <a:spcPct val="100000"/>
              </a:lnSpc>
              <a:spcBef>
                <a:spcPts val="0"/>
              </a:spcBef>
              <a:spcAft>
                <a:spcPts val="0"/>
              </a:spcAft>
              <a:buClr>
                <a:srgbClr val="000000"/>
              </a:buClr>
              <a:buSzPts val="2800"/>
              <a:buFont typeface="Arial"/>
              <a:buNone/>
            </a:pPr>
            <a:r>
              <a:rPr b="1" i="0" lang="es-ES" sz="2800" u="none" cap="none" strike="noStrike">
                <a:solidFill>
                  <a:schemeClr val="lt1"/>
                </a:solidFill>
                <a:latin typeface="Calibri"/>
                <a:ea typeface="Calibri"/>
                <a:cs typeface="Calibri"/>
                <a:sym typeface="Calibri"/>
              </a:rPr>
              <a:t>/ FASES RUP</a:t>
            </a:r>
            <a:endParaRPr b="1" i="0" sz="16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4"/>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FASES RUP</a:t>
            </a:r>
            <a:endParaRPr/>
          </a:p>
        </p:txBody>
      </p:sp>
      <p:sp>
        <p:nvSpPr>
          <p:cNvPr id="175" name="Google Shape;175;p14"/>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RATIONAL UNIFIED PROCESS (RUP)</a:t>
            </a:r>
            <a:endParaRPr/>
          </a:p>
        </p:txBody>
      </p:sp>
      <p:sp>
        <p:nvSpPr>
          <p:cNvPr id="176" name="Google Shape;176;p14"/>
          <p:cNvSpPr txBox="1"/>
          <p:nvPr>
            <p:ph idx="4" type="body"/>
          </p:nvPr>
        </p:nvSpPr>
        <p:spPr>
          <a:xfrm>
            <a:off x="728034" y="1177927"/>
            <a:ext cx="4103687" cy="4096800"/>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lang="es-ES"/>
              <a:t>Es un marco de desarrollo de software que proporciona una metodología estructurada y disciplinada para asignar tareas y responsabilidades en un proyecto.</a:t>
            </a:r>
            <a:endParaRPr/>
          </a:p>
          <a:p>
            <a:pPr indent="-266700" lvl="0" marL="266700" rtl="0" algn="l">
              <a:lnSpc>
                <a:spcPct val="100000"/>
              </a:lnSpc>
              <a:spcBef>
                <a:spcPts val="1200"/>
              </a:spcBef>
              <a:spcAft>
                <a:spcPts val="0"/>
              </a:spcAft>
              <a:buClr>
                <a:schemeClr val="dk1"/>
              </a:buClr>
              <a:buSzPts val="1200"/>
              <a:buChar char="❑"/>
            </a:pPr>
            <a:r>
              <a:rPr lang="es-ES"/>
              <a:t>Es una forma iterativa e incremental de desarrollo, lo que significa que el proyecto se divide en pequeños fragmentos y se desarrolla a lo largo de varias iteraciones.</a:t>
            </a:r>
            <a:endParaRPr/>
          </a:p>
          <a:p>
            <a:pPr indent="-266700" lvl="0" marL="266700" rtl="0" algn="l">
              <a:lnSpc>
                <a:spcPct val="100000"/>
              </a:lnSpc>
              <a:spcBef>
                <a:spcPts val="1200"/>
              </a:spcBef>
              <a:spcAft>
                <a:spcPts val="0"/>
              </a:spcAft>
              <a:buClr>
                <a:schemeClr val="dk1"/>
              </a:buClr>
              <a:buSzPts val="1200"/>
              <a:buChar char="❑"/>
            </a:pPr>
            <a:r>
              <a:rPr lang="es-ES"/>
              <a:t>Aspectos clave de RUP:</a:t>
            </a:r>
            <a:endParaRPr/>
          </a:p>
        </p:txBody>
      </p:sp>
      <p:graphicFrame>
        <p:nvGraphicFramePr>
          <p:cNvPr id="177" name="Google Shape;177;p14"/>
          <p:cNvGraphicFramePr/>
          <p:nvPr/>
        </p:nvGraphicFramePr>
        <p:xfrm>
          <a:off x="1327318" y="3824084"/>
          <a:ext cx="3000000" cy="3000000"/>
        </p:xfrm>
        <a:graphic>
          <a:graphicData uri="http://schemas.openxmlformats.org/drawingml/2006/table">
            <a:tbl>
              <a:tblPr>
                <a:noFill/>
                <a:tableStyleId>{20B4E364-9F4F-4E9C-B252-DF66681AF35F}</a:tableStyleId>
              </a:tblPr>
              <a:tblGrid>
                <a:gridCol w="1622350"/>
                <a:gridCol w="1622350"/>
              </a:tblGrid>
              <a:tr h="232925">
                <a:tc>
                  <a:txBody>
                    <a:bodyPr/>
                    <a:lstStyle/>
                    <a:p>
                      <a:pPr indent="0" lvl="0" marL="0" marR="0" rtl="0" algn="l">
                        <a:lnSpc>
                          <a:spcPct val="85000"/>
                        </a:lnSpc>
                        <a:spcBef>
                          <a:spcPts val="0"/>
                        </a:spcBef>
                        <a:spcAft>
                          <a:spcPts val="0"/>
                        </a:spcAft>
                        <a:buClr>
                          <a:srgbClr val="000000"/>
                        </a:buClr>
                        <a:buSzPts val="1600"/>
                        <a:buFont typeface="Arial"/>
                        <a:buNone/>
                      </a:pPr>
                      <a:r>
                        <a:rPr lang="es-ES" sz="1600" u="none" cap="none" strike="noStrike"/>
                        <a:t>Fases</a:t>
                      </a:r>
                      <a:endParaRPr sz="1400" u="none" cap="none" strike="noStrike"/>
                    </a:p>
                  </a:txBody>
                  <a:tcPr marT="45725" marB="45725" marR="91450" marL="91450" anchor="ctr"/>
                </a:tc>
                <a:tc>
                  <a:txBody>
                    <a:bodyPr/>
                    <a:lstStyle/>
                    <a:p>
                      <a:pPr indent="0" lvl="0" marL="0" marR="0" rtl="0" algn="l">
                        <a:lnSpc>
                          <a:spcPct val="85000"/>
                        </a:lnSpc>
                        <a:spcBef>
                          <a:spcPts val="0"/>
                        </a:spcBef>
                        <a:spcAft>
                          <a:spcPts val="0"/>
                        </a:spcAft>
                        <a:buClr>
                          <a:srgbClr val="000000"/>
                        </a:buClr>
                        <a:buSzPts val="1600"/>
                        <a:buFont typeface="Arial"/>
                        <a:buNone/>
                      </a:pPr>
                      <a:r>
                        <a:rPr lang="es-ES" sz="1600" u="none" cap="none" strike="noStrike"/>
                        <a:t>Iteraciones</a:t>
                      </a:r>
                      <a:endParaRPr sz="1400" u="none" cap="none" strike="noStrike"/>
                    </a:p>
                  </a:txBody>
                  <a:tcPr marT="45725" marB="45725" marR="91450" marL="91450" anchor="ctr"/>
                </a:tc>
              </a:tr>
              <a:tr h="232925">
                <a:tc>
                  <a:txBody>
                    <a:bodyPr/>
                    <a:lstStyle/>
                    <a:p>
                      <a:pPr indent="0" lvl="0" marL="0" marR="0" rtl="0" algn="l">
                        <a:lnSpc>
                          <a:spcPct val="85000"/>
                        </a:lnSpc>
                        <a:spcBef>
                          <a:spcPts val="0"/>
                        </a:spcBef>
                        <a:spcAft>
                          <a:spcPts val="0"/>
                        </a:spcAft>
                        <a:buClr>
                          <a:srgbClr val="000000"/>
                        </a:buClr>
                        <a:buSzPts val="1600"/>
                        <a:buFont typeface="Arial"/>
                        <a:buNone/>
                      </a:pPr>
                      <a:r>
                        <a:rPr lang="es-ES" sz="1600" u="none" cap="none" strike="noStrike"/>
                        <a:t>Disciplinas</a:t>
                      </a:r>
                      <a:endParaRPr sz="1400" u="none" cap="none" strike="noStrike"/>
                    </a:p>
                  </a:txBody>
                  <a:tcPr marT="45725" marB="45725" marR="91450" marL="91450" anchor="ctr"/>
                </a:tc>
                <a:tc>
                  <a:txBody>
                    <a:bodyPr/>
                    <a:lstStyle/>
                    <a:p>
                      <a:pPr indent="0" lvl="0" marL="0" marR="0" rtl="0" algn="l">
                        <a:lnSpc>
                          <a:spcPct val="85000"/>
                        </a:lnSpc>
                        <a:spcBef>
                          <a:spcPts val="0"/>
                        </a:spcBef>
                        <a:spcAft>
                          <a:spcPts val="0"/>
                        </a:spcAft>
                        <a:buClr>
                          <a:srgbClr val="000000"/>
                        </a:buClr>
                        <a:buSzPts val="1600"/>
                        <a:buFont typeface="Arial"/>
                        <a:buNone/>
                      </a:pPr>
                      <a:r>
                        <a:rPr lang="es-ES" sz="1600" u="none" cap="none" strike="noStrike"/>
                        <a:t>Artefactos</a:t>
                      </a:r>
                      <a:endParaRPr sz="1400" u="none" cap="none" strike="noStrike"/>
                    </a:p>
                  </a:txBody>
                  <a:tcPr marT="45725" marB="45725" marR="91450" marL="91450" anchor="ctr"/>
                </a:tc>
              </a:tr>
              <a:tr h="232925">
                <a:tc>
                  <a:txBody>
                    <a:bodyPr/>
                    <a:lstStyle/>
                    <a:p>
                      <a:pPr indent="0" lvl="0" marL="0" marR="0" rtl="0" algn="l">
                        <a:lnSpc>
                          <a:spcPct val="85000"/>
                        </a:lnSpc>
                        <a:spcBef>
                          <a:spcPts val="0"/>
                        </a:spcBef>
                        <a:spcAft>
                          <a:spcPts val="0"/>
                        </a:spcAft>
                        <a:buClr>
                          <a:srgbClr val="000000"/>
                        </a:buClr>
                        <a:buSzPts val="1600"/>
                        <a:buFont typeface="Arial"/>
                        <a:buNone/>
                      </a:pPr>
                      <a:r>
                        <a:rPr lang="es-ES" sz="1600" u="none" cap="none" strike="noStrike"/>
                        <a:t>Roles</a:t>
                      </a:r>
                      <a:endParaRPr sz="1400" u="none" cap="none" strike="noStrike"/>
                    </a:p>
                  </a:txBody>
                  <a:tcPr marT="45725" marB="45725" marR="91450" marL="91450" anchor="ctr"/>
                </a:tc>
                <a:tc>
                  <a:txBody>
                    <a:bodyPr/>
                    <a:lstStyle/>
                    <a:p>
                      <a:pPr indent="0" lvl="0" marL="0" marR="0" rtl="0" algn="l">
                        <a:lnSpc>
                          <a:spcPct val="85000"/>
                        </a:lnSpc>
                        <a:spcBef>
                          <a:spcPts val="0"/>
                        </a:spcBef>
                        <a:spcAft>
                          <a:spcPts val="0"/>
                        </a:spcAft>
                        <a:buClr>
                          <a:srgbClr val="000000"/>
                        </a:buClr>
                        <a:buSzPts val="1600"/>
                        <a:buFont typeface="Arial"/>
                        <a:buNone/>
                      </a:pPr>
                      <a:r>
                        <a:rPr lang="es-ES" sz="1600" u="none" cap="none" strike="noStrike"/>
                        <a:t>Enfoque OO</a:t>
                      </a:r>
                      <a:endParaRPr sz="1400" u="none" cap="none" strike="noStrike"/>
                    </a:p>
                  </a:txBody>
                  <a:tcPr marT="45725" marB="45725" marR="91450" marL="91450" anchor="ctr"/>
                </a:tc>
              </a:tr>
            </a:tbl>
          </a:graphicData>
        </a:graphic>
      </p:graphicFrame>
      <p:pic>
        <p:nvPicPr>
          <p:cNvPr id="178" name="Google Shape;178;p14"/>
          <p:cNvPicPr preferRelativeResize="0"/>
          <p:nvPr>
            <p:ph idx="2" type="pic"/>
          </p:nvPr>
        </p:nvPicPr>
        <p:blipFill rotWithShape="1">
          <a:blip r:embed="rId3">
            <a:alphaModFix/>
          </a:blip>
          <a:srcRect b="0" l="19840" r="19840" t="0"/>
          <a:stretch/>
        </p:blipFill>
        <p:spPr>
          <a:xfrm>
            <a:off x="5091443" y="1156796"/>
            <a:ext cx="3281152" cy="356873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5"/>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FASES RUP</a:t>
            </a:r>
            <a:endParaRPr/>
          </a:p>
        </p:txBody>
      </p:sp>
      <p:pic>
        <p:nvPicPr>
          <p:cNvPr id="185" name="Google Shape;185;p15"/>
          <p:cNvPicPr preferRelativeResize="0"/>
          <p:nvPr>
            <p:ph idx="2" type="pic"/>
          </p:nvPr>
        </p:nvPicPr>
        <p:blipFill rotWithShape="1">
          <a:blip r:embed="rId3">
            <a:alphaModFix/>
          </a:blip>
          <a:srcRect b="374" l="0" r="0" t="372"/>
          <a:stretch/>
        </p:blipFill>
        <p:spPr>
          <a:xfrm>
            <a:off x="5227782" y="1318167"/>
            <a:ext cx="3298137" cy="3587207"/>
          </a:xfrm>
          <a:prstGeom prst="rect">
            <a:avLst/>
          </a:prstGeom>
          <a:noFill/>
          <a:ln>
            <a:noFill/>
          </a:ln>
        </p:spPr>
      </p:pic>
      <p:sp>
        <p:nvSpPr>
          <p:cNvPr id="186" name="Google Shape;186;p15"/>
          <p:cNvSpPr txBox="1"/>
          <p:nvPr>
            <p:ph idx="1" type="body"/>
          </p:nvPr>
        </p:nvSpPr>
        <p:spPr>
          <a:xfrm>
            <a:off x="468313" y="717551"/>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FASES RUP</a:t>
            </a:r>
            <a:endParaRPr/>
          </a:p>
        </p:txBody>
      </p:sp>
      <p:sp>
        <p:nvSpPr>
          <p:cNvPr id="187" name="Google Shape;187;p15"/>
          <p:cNvSpPr txBox="1"/>
          <p:nvPr>
            <p:ph idx="4" type="body"/>
          </p:nvPr>
        </p:nvSpPr>
        <p:spPr>
          <a:xfrm>
            <a:off x="626423" y="1163638"/>
            <a:ext cx="4103687" cy="4096800"/>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lang="es-ES"/>
              <a:t>La naturaleza iterativa e incremental de RUP lo hace adaptable y robusto, especialmente para proyectos complejos.</a:t>
            </a:r>
            <a:endParaRPr/>
          </a:p>
          <a:p>
            <a:pPr indent="-266700" lvl="0" marL="266700" rtl="0" algn="l">
              <a:lnSpc>
                <a:spcPct val="100000"/>
              </a:lnSpc>
              <a:spcBef>
                <a:spcPts val="1200"/>
              </a:spcBef>
              <a:spcAft>
                <a:spcPts val="0"/>
              </a:spcAft>
              <a:buClr>
                <a:schemeClr val="dk1"/>
              </a:buClr>
              <a:buSzPts val="1200"/>
              <a:buChar char="❑"/>
            </a:pPr>
            <a:r>
              <a:rPr lang="es-ES"/>
              <a:t>Sin embargo, requiere una planificación y gestión cuidadosas para asegurar que cada fase se lleve a cabo de manera eficiente y efectiva.</a:t>
            </a:r>
            <a:endParaRPr/>
          </a:p>
          <a:p>
            <a:pPr indent="-266700" lvl="0" marL="266700" rtl="0" algn="l">
              <a:lnSpc>
                <a:spcPct val="100000"/>
              </a:lnSpc>
              <a:spcBef>
                <a:spcPts val="1200"/>
              </a:spcBef>
              <a:spcAft>
                <a:spcPts val="0"/>
              </a:spcAft>
              <a:buClr>
                <a:schemeClr val="dk1"/>
              </a:buClr>
              <a:buSzPts val="1200"/>
              <a:buChar char="❑"/>
            </a:pPr>
            <a:r>
              <a:rPr lang="es-ES"/>
              <a:t>Cada fase tiene un enfoque y objetivos específicos, lo que ayuda a asegurar que el proyecto avance de manera ordenada y metódica:</a:t>
            </a:r>
            <a:endParaRPr/>
          </a:p>
        </p:txBody>
      </p:sp>
      <p:graphicFrame>
        <p:nvGraphicFramePr>
          <p:cNvPr id="188" name="Google Shape;188;p15"/>
          <p:cNvGraphicFramePr/>
          <p:nvPr/>
        </p:nvGraphicFramePr>
        <p:xfrm>
          <a:off x="987756" y="4304410"/>
          <a:ext cx="3000000" cy="3000000"/>
        </p:xfrm>
        <a:graphic>
          <a:graphicData uri="http://schemas.openxmlformats.org/drawingml/2006/table">
            <a:tbl>
              <a:tblPr>
                <a:noFill/>
                <a:tableStyleId>{20B4E364-9F4F-4E9C-B252-DF66681AF35F}</a:tableStyleId>
              </a:tblPr>
              <a:tblGrid>
                <a:gridCol w="1622350"/>
                <a:gridCol w="1622350"/>
              </a:tblGrid>
              <a:tr h="232925">
                <a:tc>
                  <a:txBody>
                    <a:bodyPr/>
                    <a:lstStyle/>
                    <a:p>
                      <a:pPr indent="0" lvl="0" marL="0" marR="0" rtl="0" algn="l">
                        <a:lnSpc>
                          <a:spcPct val="85000"/>
                        </a:lnSpc>
                        <a:spcBef>
                          <a:spcPts val="0"/>
                        </a:spcBef>
                        <a:spcAft>
                          <a:spcPts val="0"/>
                        </a:spcAft>
                        <a:buClr>
                          <a:schemeClr val="dk1"/>
                        </a:buClr>
                        <a:buSzPts val="1600"/>
                        <a:buFont typeface="Calibri"/>
                        <a:buNone/>
                      </a:pPr>
                      <a:r>
                        <a:rPr lang="es-ES" sz="1600" u="none" cap="none" strike="noStrike"/>
                        <a:t>1. Inicio</a:t>
                      </a:r>
                      <a:endParaRPr sz="1400" u="none" cap="none" strike="noStrike"/>
                    </a:p>
                  </a:txBody>
                  <a:tcPr marT="45725" marB="45725" marR="91450" marL="91450" anchor="ctr"/>
                </a:tc>
                <a:tc>
                  <a:txBody>
                    <a:bodyPr/>
                    <a:lstStyle/>
                    <a:p>
                      <a:pPr indent="0" lvl="0" marL="0" marR="0" rtl="0" algn="l">
                        <a:lnSpc>
                          <a:spcPct val="85000"/>
                        </a:lnSpc>
                        <a:spcBef>
                          <a:spcPts val="0"/>
                        </a:spcBef>
                        <a:spcAft>
                          <a:spcPts val="0"/>
                        </a:spcAft>
                        <a:buClr>
                          <a:srgbClr val="000000"/>
                        </a:buClr>
                        <a:buSzPts val="1600"/>
                        <a:buFont typeface="Arial"/>
                        <a:buNone/>
                      </a:pPr>
                      <a:r>
                        <a:rPr lang="es-ES" sz="1600" u="none" cap="none" strike="noStrike"/>
                        <a:t>3. Construcción</a:t>
                      </a:r>
                      <a:endParaRPr sz="1400" u="none" cap="none" strike="noStrike"/>
                    </a:p>
                  </a:txBody>
                  <a:tcPr marT="45725" marB="45725" marR="91450" marL="91450" anchor="ctr"/>
                </a:tc>
              </a:tr>
              <a:tr h="232925">
                <a:tc>
                  <a:txBody>
                    <a:bodyPr/>
                    <a:lstStyle/>
                    <a:p>
                      <a:pPr indent="0" lvl="0" marL="0" marR="0" rtl="0" algn="l">
                        <a:lnSpc>
                          <a:spcPct val="85000"/>
                        </a:lnSpc>
                        <a:spcBef>
                          <a:spcPts val="0"/>
                        </a:spcBef>
                        <a:spcAft>
                          <a:spcPts val="0"/>
                        </a:spcAft>
                        <a:buClr>
                          <a:srgbClr val="000000"/>
                        </a:buClr>
                        <a:buSzPts val="1600"/>
                        <a:buFont typeface="Arial"/>
                        <a:buNone/>
                      </a:pPr>
                      <a:r>
                        <a:rPr lang="es-ES" sz="1600" u="none" cap="none" strike="noStrike"/>
                        <a:t>2. Elaboración</a:t>
                      </a:r>
                      <a:endParaRPr sz="1400" u="none" cap="none" strike="noStrike"/>
                    </a:p>
                  </a:txBody>
                  <a:tcPr marT="45725" marB="45725" marR="91450" marL="91450" anchor="ctr"/>
                </a:tc>
                <a:tc>
                  <a:txBody>
                    <a:bodyPr/>
                    <a:lstStyle/>
                    <a:p>
                      <a:pPr indent="0" lvl="0" marL="0" marR="0" rtl="0" algn="l">
                        <a:lnSpc>
                          <a:spcPct val="85000"/>
                        </a:lnSpc>
                        <a:spcBef>
                          <a:spcPts val="0"/>
                        </a:spcBef>
                        <a:spcAft>
                          <a:spcPts val="0"/>
                        </a:spcAft>
                        <a:buClr>
                          <a:srgbClr val="000000"/>
                        </a:buClr>
                        <a:buSzPts val="1600"/>
                        <a:buFont typeface="Arial"/>
                        <a:buNone/>
                      </a:pPr>
                      <a:r>
                        <a:rPr lang="es-ES" sz="1600" u="none" cap="none" strike="noStrike"/>
                        <a:t>4. Transición</a:t>
                      </a:r>
                      <a:endParaRPr sz="1400" u="none" cap="none" strike="noStrike"/>
                    </a:p>
                  </a:txBody>
                  <a:tcPr marT="45725" marB="45725" marR="91450" marL="91450" anchor="ctr"/>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6"/>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FASES RUP</a:t>
            </a:r>
            <a:endParaRPr/>
          </a:p>
        </p:txBody>
      </p:sp>
      <p:pic>
        <p:nvPicPr>
          <p:cNvPr id="195" name="Google Shape;195;p16"/>
          <p:cNvPicPr preferRelativeResize="0"/>
          <p:nvPr>
            <p:ph idx="2" type="pic"/>
          </p:nvPr>
        </p:nvPicPr>
        <p:blipFill rotWithShape="1">
          <a:blip r:embed="rId3">
            <a:alphaModFix/>
          </a:blip>
          <a:srcRect b="0" l="10977" r="10977" t="0"/>
          <a:stretch/>
        </p:blipFill>
        <p:spPr>
          <a:xfrm>
            <a:off x="5172557" y="1163638"/>
            <a:ext cx="3383057" cy="3679570"/>
          </a:xfrm>
          <a:prstGeom prst="rect">
            <a:avLst/>
          </a:prstGeom>
          <a:noFill/>
          <a:ln>
            <a:noFill/>
          </a:ln>
        </p:spPr>
      </p:pic>
      <p:sp>
        <p:nvSpPr>
          <p:cNvPr id="196" name="Google Shape;196;p16"/>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FASES RUP - INICIO</a:t>
            </a:r>
            <a:endParaRPr/>
          </a:p>
        </p:txBody>
      </p:sp>
      <p:sp>
        <p:nvSpPr>
          <p:cNvPr id="197" name="Google Shape;197;p16"/>
          <p:cNvSpPr txBox="1"/>
          <p:nvPr>
            <p:ph idx="4" type="body"/>
          </p:nvPr>
        </p:nvSpPr>
        <p:spPr>
          <a:xfrm>
            <a:off x="768591" y="1177927"/>
            <a:ext cx="4103687" cy="4096800"/>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lang="es-ES"/>
              <a:t>Esta fase </a:t>
            </a:r>
            <a:r>
              <a:rPr b="1" lang="es-ES"/>
              <a:t>establece la visión</a:t>
            </a:r>
            <a:r>
              <a:rPr lang="es-ES"/>
              <a:t> del proyecto, define el alcance, identifica los principales riesgos y desarrolla un plan de negocios.</a:t>
            </a:r>
            <a:endParaRPr/>
          </a:p>
          <a:p>
            <a:pPr indent="-266700" lvl="0" marL="266700" rtl="0" algn="l">
              <a:lnSpc>
                <a:spcPct val="100000"/>
              </a:lnSpc>
              <a:spcBef>
                <a:spcPts val="1200"/>
              </a:spcBef>
              <a:spcAft>
                <a:spcPts val="0"/>
              </a:spcAft>
              <a:buClr>
                <a:schemeClr val="dk1"/>
              </a:buClr>
              <a:buSzPts val="1200"/>
              <a:buChar char="❑"/>
            </a:pPr>
            <a:r>
              <a:rPr lang="es-ES"/>
              <a:t>También se identifican los stakeholders y se establecen las métricas y criterios de éxito.</a:t>
            </a:r>
            <a:endParaRPr/>
          </a:p>
          <a:p>
            <a:pPr indent="-266700" lvl="0" marL="266700" rtl="0" algn="l">
              <a:lnSpc>
                <a:spcPct val="100000"/>
              </a:lnSpc>
              <a:spcBef>
                <a:spcPts val="1200"/>
              </a:spcBef>
              <a:spcAft>
                <a:spcPts val="0"/>
              </a:spcAft>
              <a:buClr>
                <a:schemeClr val="accent1"/>
              </a:buClr>
              <a:buSzPts val="1200"/>
              <a:buChar char="❑"/>
            </a:pPr>
            <a:r>
              <a:rPr b="1" lang="es-ES" u="sng">
                <a:solidFill>
                  <a:schemeClr val="accent1"/>
                </a:solidFill>
              </a:rPr>
              <a:t>Ejemplo</a:t>
            </a:r>
            <a:r>
              <a:rPr lang="es-ES"/>
              <a:t>: </a:t>
            </a:r>
            <a:r>
              <a:rPr i="1" lang="es-ES">
                <a:solidFill>
                  <a:srgbClr val="7F7F7F"/>
                </a:solidFill>
              </a:rPr>
              <a:t>Si tuvieras que desarrollar un Sistema de gestión para una biblioteca universitaria; en la fase de inicio, definirías la necesidad del sistema (facilitar el préstamo y seguimiento de libros), identificarías los principales riesgos (integración con sistemas existentes) y elaborarías un plan de negocios inicial.</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7"/>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FASES RUP</a:t>
            </a:r>
            <a:endParaRPr/>
          </a:p>
        </p:txBody>
      </p:sp>
      <p:sp>
        <p:nvSpPr>
          <p:cNvPr id="204" name="Google Shape;204;p17"/>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FASES RUP - ELABORACIÓN</a:t>
            </a:r>
            <a:endParaRPr/>
          </a:p>
        </p:txBody>
      </p:sp>
      <p:sp>
        <p:nvSpPr>
          <p:cNvPr id="205" name="Google Shape;205;p17"/>
          <p:cNvSpPr txBox="1"/>
          <p:nvPr>
            <p:ph idx="4" type="body"/>
          </p:nvPr>
        </p:nvSpPr>
        <p:spPr>
          <a:xfrm>
            <a:off x="468313" y="1177927"/>
            <a:ext cx="4232996" cy="4096800"/>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lang="es-ES"/>
              <a:t>Esta fase se centra en comprender los requisitos del sistema en detalle y en desarrollar una arquitectura sólida y estable.</a:t>
            </a:r>
            <a:endParaRPr/>
          </a:p>
          <a:p>
            <a:pPr indent="-266700" lvl="0" marL="266700" rtl="0" algn="l">
              <a:lnSpc>
                <a:spcPct val="100000"/>
              </a:lnSpc>
              <a:spcBef>
                <a:spcPts val="1200"/>
              </a:spcBef>
              <a:spcAft>
                <a:spcPts val="0"/>
              </a:spcAft>
              <a:buClr>
                <a:schemeClr val="dk1"/>
              </a:buClr>
              <a:buSzPts val="1200"/>
              <a:buChar char="❑"/>
            </a:pPr>
            <a:r>
              <a:rPr lang="es-ES"/>
              <a:t>Los riesgos identificados en la fase de inicio se analizan más a fondo, y se inician los esfuerzos para mitigarlos.</a:t>
            </a:r>
            <a:endParaRPr/>
          </a:p>
          <a:p>
            <a:pPr indent="-266700" lvl="0" marL="266700" rtl="0" algn="l">
              <a:lnSpc>
                <a:spcPct val="100000"/>
              </a:lnSpc>
              <a:spcBef>
                <a:spcPts val="1200"/>
              </a:spcBef>
              <a:spcAft>
                <a:spcPts val="0"/>
              </a:spcAft>
              <a:buClr>
                <a:schemeClr val="accent1"/>
              </a:buClr>
              <a:buSzPts val="1200"/>
              <a:buChar char="❑"/>
            </a:pPr>
            <a:r>
              <a:rPr b="1" lang="es-ES" u="sng">
                <a:solidFill>
                  <a:schemeClr val="accent1"/>
                </a:solidFill>
              </a:rPr>
              <a:t>Ejemplo</a:t>
            </a:r>
            <a:r>
              <a:rPr lang="es-ES"/>
              <a:t>: </a:t>
            </a:r>
            <a:r>
              <a:rPr i="1" lang="es-ES">
                <a:solidFill>
                  <a:srgbClr val="7F7F7F"/>
                </a:solidFill>
              </a:rPr>
              <a:t>Continuando con el sistema de gestión de la biblioteca, en la elaboración, realizarías un análisis en profundidad de los requisitos (gestión de usuarios, catálogo de libros, préstamos, devoluciones) y desarrollarías una arquitectura básica que permita la integración con otros sistemas universitarios.</a:t>
            </a:r>
            <a:endParaRPr/>
          </a:p>
        </p:txBody>
      </p:sp>
      <p:pic>
        <p:nvPicPr>
          <p:cNvPr id="206" name="Google Shape;206;p17"/>
          <p:cNvPicPr preferRelativeResize="0"/>
          <p:nvPr>
            <p:ph idx="2" type="pic"/>
          </p:nvPr>
        </p:nvPicPr>
        <p:blipFill rotWithShape="1">
          <a:blip r:embed="rId3">
            <a:alphaModFix/>
          </a:blip>
          <a:srcRect b="0" l="19338" r="19339" t="0"/>
          <a:stretch/>
        </p:blipFill>
        <p:spPr>
          <a:xfrm>
            <a:off x="5027449" y="1177927"/>
            <a:ext cx="3518930" cy="382735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8"/>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FASES RUP</a:t>
            </a:r>
            <a:endParaRPr/>
          </a:p>
        </p:txBody>
      </p:sp>
      <p:pic>
        <p:nvPicPr>
          <p:cNvPr id="213" name="Google Shape;213;p18"/>
          <p:cNvPicPr preferRelativeResize="0"/>
          <p:nvPr>
            <p:ph idx="2" type="pic"/>
          </p:nvPr>
        </p:nvPicPr>
        <p:blipFill rotWithShape="1">
          <a:blip r:embed="rId3">
            <a:alphaModFix/>
          </a:blip>
          <a:srcRect b="0" l="5099" r="5097" t="0"/>
          <a:stretch/>
        </p:blipFill>
        <p:spPr>
          <a:xfrm>
            <a:off x="5200072" y="1304751"/>
            <a:ext cx="3318597" cy="3609461"/>
          </a:xfrm>
          <a:prstGeom prst="rect">
            <a:avLst/>
          </a:prstGeom>
          <a:noFill/>
          <a:ln>
            <a:noFill/>
          </a:ln>
        </p:spPr>
      </p:pic>
      <p:sp>
        <p:nvSpPr>
          <p:cNvPr id="214" name="Google Shape;214;p18"/>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FASES RUP - CONSTRUCCIÓN</a:t>
            </a:r>
            <a:endParaRPr/>
          </a:p>
        </p:txBody>
      </p:sp>
      <p:sp>
        <p:nvSpPr>
          <p:cNvPr id="215" name="Google Shape;215;p18"/>
          <p:cNvSpPr txBox="1"/>
          <p:nvPr>
            <p:ph idx="4" type="body"/>
          </p:nvPr>
        </p:nvSpPr>
        <p:spPr>
          <a:xfrm>
            <a:off x="468313" y="1177927"/>
            <a:ext cx="4362305" cy="4096800"/>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lang="es-ES"/>
              <a:t>Esta fase implica la implementación del sistema. Se codifica, prueba y documenta el producto en esta etapa.</a:t>
            </a:r>
            <a:endParaRPr/>
          </a:p>
          <a:p>
            <a:pPr indent="-266700" lvl="0" marL="266700" rtl="0" algn="l">
              <a:lnSpc>
                <a:spcPct val="100000"/>
              </a:lnSpc>
              <a:spcBef>
                <a:spcPts val="1200"/>
              </a:spcBef>
              <a:spcAft>
                <a:spcPts val="0"/>
              </a:spcAft>
              <a:buClr>
                <a:schemeClr val="dk1"/>
              </a:buClr>
              <a:buSzPts val="1200"/>
              <a:buChar char="❑"/>
            </a:pPr>
            <a:r>
              <a:rPr lang="es-ES"/>
              <a:t>La construcción puede dividirse en varias iteraciones, y cada iteración entrega una versión incrementada y más completa del sistema.</a:t>
            </a:r>
            <a:endParaRPr/>
          </a:p>
          <a:p>
            <a:pPr indent="-266700" lvl="0" marL="266700" rtl="0" algn="l">
              <a:lnSpc>
                <a:spcPct val="100000"/>
              </a:lnSpc>
              <a:spcBef>
                <a:spcPts val="1200"/>
              </a:spcBef>
              <a:spcAft>
                <a:spcPts val="0"/>
              </a:spcAft>
              <a:buClr>
                <a:schemeClr val="accent1"/>
              </a:buClr>
              <a:buSzPts val="1200"/>
              <a:buChar char="❑"/>
            </a:pPr>
            <a:r>
              <a:rPr b="1" lang="es-ES" u="sng">
                <a:solidFill>
                  <a:schemeClr val="accent1"/>
                </a:solidFill>
              </a:rPr>
              <a:t>Ejemplo</a:t>
            </a:r>
            <a:r>
              <a:rPr lang="es-ES"/>
              <a:t>: </a:t>
            </a:r>
            <a:r>
              <a:rPr i="1" lang="es-ES">
                <a:solidFill>
                  <a:srgbClr val="7F7F7F"/>
                </a:solidFill>
              </a:rPr>
              <a:t>En la fase de construcción del sistema de gestión de la biblioteca, programarías las funcionalidades (registro de usuarios, búsqueda de libros, procesamiento de préstamos), realizarías pruebas para asegurar que todo funcione correctamente y documentarías los procedimientos y el código.</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9"/>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FASES RUP</a:t>
            </a:r>
            <a:endParaRPr/>
          </a:p>
        </p:txBody>
      </p:sp>
      <p:pic>
        <p:nvPicPr>
          <p:cNvPr id="222" name="Google Shape;222;p19"/>
          <p:cNvPicPr preferRelativeResize="0"/>
          <p:nvPr>
            <p:ph idx="2" type="pic"/>
          </p:nvPr>
        </p:nvPicPr>
        <p:blipFill rotWithShape="1">
          <a:blip r:embed="rId3">
            <a:alphaModFix/>
          </a:blip>
          <a:srcRect b="0" l="18949" r="18948" t="0"/>
          <a:stretch/>
        </p:blipFill>
        <p:spPr>
          <a:xfrm>
            <a:off x="5347855" y="1327543"/>
            <a:ext cx="3198524" cy="3478864"/>
          </a:xfrm>
          <a:prstGeom prst="rect">
            <a:avLst/>
          </a:prstGeom>
          <a:noFill/>
          <a:ln>
            <a:noFill/>
          </a:ln>
        </p:spPr>
      </p:pic>
      <p:sp>
        <p:nvSpPr>
          <p:cNvPr id="223" name="Google Shape;223;p19"/>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FASES RUP - TRANSICIÓN</a:t>
            </a:r>
            <a:endParaRPr/>
          </a:p>
        </p:txBody>
      </p:sp>
      <p:sp>
        <p:nvSpPr>
          <p:cNvPr id="224" name="Google Shape;224;p19"/>
          <p:cNvSpPr txBox="1"/>
          <p:nvPr>
            <p:ph idx="4" type="body"/>
          </p:nvPr>
        </p:nvSpPr>
        <p:spPr>
          <a:xfrm>
            <a:off x="468313" y="1177927"/>
            <a:ext cx="4454669" cy="4096800"/>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lang="es-ES"/>
              <a:t>Esta fase es el paso final antes de la entrega del producto. Incluye la resolución de cualquier defecto restante, la preparación de la documentación final y la formación de los usuarios finales.</a:t>
            </a:r>
            <a:endParaRPr/>
          </a:p>
          <a:p>
            <a:pPr indent="-266700" lvl="0" marL="266700" rtl="0" algn="l">
              <a:lnSpc>
                <a:spcPct val="100000"/>
              </a:lnSpc>
              <a:spcBef>
                <a:spcPts val="1200"/>
              </a:spcBef>
              <a:spcAft>
                <a:spcPts val="0"/>
              </a:spcAft>
              <a:buClr>
                <a:schemeClr val="dk1"/>
              </a:buClr>
              <a:buSzPts val="1200"/>
              <a:buChar char="❑"/>
            </a:pPr>
            <a:r>
              <a:rPr lang="es-ES"/>
              <a:t>La meta es asegurar que el sistema esté listo para ser desplegado y utilizado.</a:t>
            </a:r>
            <a:endParaRPr/>
          </a:p>
          <a:p>
            <a:pPr indent="-266700" lvl="0" marL="266700" rtl="0" algn="l">
              <a:lnSpc>
                <a:spcPct val="100000"/>
              </a:lnSpc>
              <a:spcBef>
                <a:spcPts val="1200"/>
              </a:spcBef>
              <a:spcAft>
                <a:spcPts val="0"/>
              </a:spcAft>
              <a:buClr>
                <a:schemeClr val="accent1"/>
              </a:buClr>
              <a:buSzPts val="1200"/>
              <a:buChar char="❑"/>
            </a:pPr>
            <a:r>
              <a:rPr b="1" lang="es-ES" u="sng">
                <a:solidFill>
                  <a:schemeClr val="accent1"/>
                </a:solidFill>
              </a:rPr>
              <a:t>Ejemplo</a:t>
            </a:r>
            <a:r>
              <a:rPr lang="es-ES"/>
              <a:t>: </a:t>
            </a:r>
            <a:r>
              <a:rPr i="1" lang="es-ES">
                <a:solidFill>
                  <a:srgbClr val="7F7F7F"/>
                </a:solidFill>
              </a:rPr>
              <a:t>Para el sistema de gestión de la biblioteca, la transición implicaría la formación del personal de la biblioteca en el uso del sistema, la finalización de toda la documentación necesaria (manuales de usuario, guías técnicas) y la realización de pruebas finales para asegurar que todo esté listo para su lanzamiento.</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2"/>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38AD7"/>
              </a:buClr>
              <a:buSzPts val="1700"/>
              <a:buFont typeface="Calibri"/>
              <a:buNone/>
            </a:pPr>
            <a:r>
              <a:rPr b="0" i="0" lang="es-ES" sz="1700" u="none" cap="none" strike="noStrike">
                <a:solidFill>
                  <a:srgbClr val="438AD7"/>
                </a:solidFill>
                <a:latin typeface="Calibri"/>
                <a:ea typeface="Calibri"/>
                <a:cs typeface="Calibri"/>
                <a:sym typeface="Calibri"/>
              </a:rPr>
              <a:t>/ INTRODUCCIÓN</a:t>
            </a:r>
            <a:endParaRPr b="0" i="0" sz="1800" u="none" cap="none" strike="noStrike">
              <a:solidFill>
                <a:schemeClr val="dk1"/>
              </a:solidFill>
              <a:latin typeface="Calibri"/>
              <a:ea typeface="Calibri"/>
              <a:cs typeface="Calibri"/>
              <a:sym typeface="Calibri"/>
            </a:endParaRPr>
          </a:p>
        </p:txBody>
      </p:sp>
      <p:sp>
        <p:nvSpPr>
          <p:cNvPr id="72" name="Google Shape;72;p2"/>
          <p:cNvSpPr txBox="1"/>
          <p:nvPr/>
        </p:nvSpPr>
        <p:spPr>
          <a:xfrm>
            <a:off x="503237" y="674773"/>
            <a:ext cx="8137525" cy="3563938"/>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RUP es un enfoque sólido en el desarrollo de software, ya que proporciona una estructura bien definida y adaptable; sin embargo, puede resultar complejo de implementar en proyectos pequeños o con equipos menos experimentados.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Entonces, durante esta sesión:</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285750" lvl="1" marL="742950" marR="0" rtl="0" algn="l">
              <a:lnSpc>
                <a:spcPct val="100000"/>
              </a:lnSpc>
              <a:spcBef>
                <a:spcPts val="0"/>
              </a:spcBef>
              <a:spcAft>
                <a:spcPts val="0"/>
              </a:spcAft>
              <a:buClr>
                <a:schemeClr val="dk1"/>
              </a:buClr>
              <a:buSzPts val="1600"/>
              <a:buFont typeface="Arial"/>
              <a:buChar char="•"/>
            </a:pPr>
            <a:r>
              <a:rPr b="1" i="0" lang="es-ES" sz="1600" u="none" cap="none" strike="noStrike">
                <a:solidFill>
                  <a:schemeClr val="dk1"/>
                </a:solidFill>
                <a:latin typeface="Calibri"/>
                <a:ea typeface="Calibri"/>
                <a:cs typeface="Calibri"/>
                <a:sym typeface="Calibri"/>
              </a:rPr>
              <a:t>Conocerás</a:t>
            </a:r>
            <a:r>
              <a:rPr b="0" i="0" lang="es-ES" sz="1600" u="none" cap="none" strike="noStrike">
                <a:solidFill>
                  <a:schemeClr val="dk1"/>
                </a:solidFill>
                <a:latin typeface="Calibri"/>
                <a:ea typeface="Calibri"/>
                <a:cs typeface="Calibri"/>
                <a:sym typeface="Calibri"/>
              </a:rPr>
              <a:t> en qué consiste el enfoque de Orientación a Objetos.</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600"/>
              <a:buFont typeface="Arial"/>
              <a:buChar char="•"/>
            </a:pPr>
            <a:r>
              <a:rPr b="1" i="0" lang="es-ES" sz="1600" u="none" cap="none" strike="noStrike">
                <a:solidFill>
                  <a:schemeClr val="dk1"/>
                </a:solidFill>
                <a:latin typeface="Calibri"/>
                <a:ea typeface="Calibri"/>
                <a:cs typeface="Calibri"/>
                <a:sym typeface="Calibri"/>
              </a:rPr>
              <a:t>Aprenderás</a:t>
            </a:r>
            <a:r>
              <a:rPr b="0" i="0" lang="es-ES" sz="1600" u="none" cap="none" strike="noStrike">
                <a:solidFill>
                  <a:schemeClr val="dk1"/>
                </a:solidFill>
                <a:latin typeface="Calibri"/>
                <a:ea typeface="Calibri"/>
                <a:cs typeface="Calibri"/>
                <a:sym typeface="Calibri"/>
              </a:rPr>
              <a:t> a identificar los elementos que conforman el marco de desarrollo de software denominado Proceso Unificado Racional (RUP) y sus fases.</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600"/>
              <a:buFont typeface="Arial"/>
              <a:buChar char="•"/>
            </a:pPr>
            <a:r>
              <a:rPr b="1" i="0" lang="es-ES" sz="1600" u="none" cap="none" strike="noStrike">
                <a:solidFill>
                  <a:schemeClr val="dk1"/>
                </a:solidFill>
                <a:latin typeface="Calibri"/>
                <a:ea typeface="Calibri"/>
                <a:cs typeface="Calibri"/>
                <a:sym typeface="Calibri"/>
              </a:rPr>
              <a:t>Aprenderás</a:t>
            </a:r>
            <a:r>
              <a:rPr b="0" i="0" lang="es-ES" sz="1600" u="none" cap="none" strike="noStrike">
                <a:solidFill>
                  <a:schemeClr val="dk1"/>
                </a:solidFill>
                <a:latin typeface="Calibri"/>
                <a:ea typeface="Calibri"/>
                <a:cs typeface="Calibri"/>
                <a:sym typeface="Calibri"/>
              </a:rPr>
              <a:t> cuándo se debe implementar los Flujos de Trabajo RUP en el desarrollo de software.</a:t>
            </a:r>
            <a:endParaRPr b="0" i="0" sz="1400" u="none" cap="none" strike="noStrike">
              <a:solidFill>
                <a:srgbClr val="000000"/>
              </a:solidFill>
              <a:latin typeface="Arial"/>
              <a:ea typeface="Arial"/>
              <a:cs typeface="Arial"/>
              <a:sym typeface="Arial"/>
            </a:endParaRPr>
          </a:p>
          <a:p>
            <a:pPr indent="-184150" lvl="1" marL="74295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0"/>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FASES RUP</a:t>
            </a:r>
            <a:endParaRPr/>
          </a:p>
        </p:txBody>
      </p:sp>
      <p:pic>
        <p:nvPicPr>
          <p:cNvPr id="231" name="Google Shape;231;p20"/>
          <p:cNvPicPr preferRelativeResize="0"/>
          <p:nvPr>
            <p:ph idx="2" type="pic"/>
          </p:nvPr>
        </p:nvPicPr>
        <p:blipFill rotWithShape="1">
          <a:blip r:embed="rId3">
            <a:alphaModFix/>
          </a:blip>
          <a:srcRect b="374" l="0" r="0" t="372"/>
          <a:stretch/>
        </p:blipFill>
        <p:spPr>
          <a:xfrm>
            <a:off x="5116946" y="1163638"/>
            <a:ext cx="3472873" cy="3777258"/>
          </a:xfrm>
          <a:prstGeom prst="rect">
            <a:avLst/>
          </a:prstGeom>
          <a:noFill/>
          <a:ln>
            <a:noFill/>
          </a:ln>
        </p:spPr>
      </p:pic>
      <p:sp>
        <p:nvSpPr>
          <p:cNvPr id="232" name="Google Shape;232;p20"/>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DISCIPLINAS RUP</a:t>
            </a:r>
            <a:endParaRPr/>
          </a:p>
        </p:txBody>
      </p:sp>
      <p:sp>
        <p:nvSpPr>
          <p:cNvPr id="233" name="Google Shape;233;p20"/>
          <p:cNvSpPr txBox="1"/>
          <p:nvPr>
            <p:ph idx="4" type="body"/>
          </p:nvPr>
        </p:nvSpPr>
        <p:spPr>
          <a:xfrm>
            <a:off x="468313" y="1177927"/>
            <a:ext cx="4353069" cy="4096800"/>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lang="es-ES"/>
              <a:t>Las disciplinas en RUP ofrecen una estructura detallada y cohesiva para todas las actividades involucradas en el desarrollo de software.</a:t>
            </a:r>
            <a:endParaRPr/>
          </a:p>
          <a:p>
            <a:pPr indent="-266700" lvl="0" marL="266700" rtl="0" algn="l">
              <a:lnSpc>
                <a:spcPct val="100000"/>
              </a:lnSpc>
              <a:spcBef>
                <a:spcPts val="1200"/>
              </a:spcBef>
              <a:spcAft>
                <a:spcPts val="0"/>
              </a:spcAft>
              <a:buClr>
                <a:schemeClr val="dk1"/>
              </a:buClr>
              <a:buSzPts val="1200"/>
              <a:buChar char="❑"/>
            </a:pPr>
            <a:r>
              <a:rPr lang="es-ES"/>
              <a:t>Permiten un enfoque claro y dirigido en cada etapa del proyecto, asegurando que todas las áreas clave se aborden de manera sistemática.</a:t>
            </a:r>
            <a:endParaRPr/>
          </a:p>
        </p:txBody>
      </p:sp>
      <p:graphicFrame>
        <p:nvGraphicFramePr>
          <p:cNvPr id="234" name="Google Shape;234;p20"/>
          <p:cNvGraphicFramePr/>
          <p:nvPr/>
        </p:nvGraphicFramePr>
        <p:xfrm>
          <a:off x="999343" y="3114932"/>
          <a:ext cx="3000000" cy="3000000"/>
        </p:xfrm>
        <a:graphic>
          <a:graphicData uri="http://schemas.openxmlformats.org/drawingml/2006/table">
            <a:tbl>
              <a:tblPr>
                <a:noFill/>
                <a:tableStyleId>{20B4E364-9F4F-4E9C-B252-DF66681AF35F}</a:tableStyleId>
              </a:tblPr>
              <a:tblGrid>
                <a:gridCol w="1715200"/>
                <a:gridCol w="2023725"/>
              </a:tblGrid>
              <a:tr h="293200">
                <a:tc>
                  <a:txBody>
                    <a:bodyPr/>
                    <a:lstStyle/>
                    <a:p>
                      <a:pPr indent="0" lvl="0" marL="0" marR="0" rtl="0" algn="l">
                        <a:lnSpc>
                          <a:spcPct val="100000"/>
                        </a:lnSpc>
                        <a:spcBef>
                          <a:spcPts val="0"/>
                        </a:spcBef>
                        <a:spcAft>
                          <a:spcPts val="0"/>
                        </a:spcAft>
                        <a:buClr>
                          <a:srgbClr val="000000"/>
                        </a:buClr>
                        <a:buSzPts val="1600"/>
                        <a:buFont typeface="Arial"/>
                        <a:buNone/>
                      </a:pPr>
                      <a:r>
                        <a:rPr lang="es-ES" sz="1600" u="none" cap="none" strike="noStrike">
                          <a:solidFill>
                            <a:schemeClr val="accent1"/>
                          </a:solidFill>
                        </a:rPr>
                        <a:t>Requisitos</a:t>
                      </a:r>
                      <a:endParaRPr sz="1400" u="none" cap="none" strike="noStrike"/>
                    </a:p>
                  </a:txBody>
                  <a:tcPr marT="45725" marB="45725" marR="91450" marL="91450" anchor="ctr"/>
                </a:tc>
                <a:tc rowSpan="2">
                  <a:txBody>
                    <a:bodyPr/>
                    <a:lstStyle/>
                    <a:p>
                      <a:pPr indent="0" lvl="0" marL="0" marR="0" rtl="0" algn="l">
                        <a:lnSpc>
                          <a:spcPct val="100000"/>
                        </a:lnSpc>
                        <a:spcBef>
                          <a:spcPts val="0"/>
                        </a:spcBef>
                        <a:spcAft>
                          <a:spcPts val="0"/>
                        </a:spcAft>
                        <a:buClr>
                          <a:srgbClr val="000000"/>
                        </a:buClr>
                        <a:buSzPts val="1600"/>
                        <a:buFont typeface="Arial"/>
                        <a:buNone/>
                      </a:pPr>
                      <a:r>
                        <a:rPr lang="es-ES" sz="1600" u="none" cap="none" strike="noStrike">
                          <a:solidFill>
                            <a:srgbClr val="7F7F7F"/>
                          </a:solidFill>
                        </a:rPr>
                        <a:t>Gestión de la configuración y cambios</a:t>
                      </a:r>
                      <a:endParaRPr sz="1400" u="none" cap="none" strike="noStrike"/>
                    </a:p>
                  </a:txBody>
                  <a:tcPr marT="45725" marB="45725" marR="91450" marL="91450" anchor="ctr"/>
                </a:tc>
              </a:tr>
              <a:tr h="293200">
                <a:tc>
                  <a:txBody>
                    <a:bodyPr/>
                    <a:lstStyle/>
                    <a:p>
                      <a:pPr indent="0" lvl="0" marL="0" marR="0" rtl="0" algn="l">
                        <a:lnSpc>
                          <a:spcPct val="100000"/>
                        </a:lnSpc>
                        <a:spcBef>
                          <a:spcPts val="0"/>
                        </a:spcBef>
                        <a:spcAft>
                          <a:spcPts val="0"/>
                        </a:spcAft>
                        <a:buClr>
                          <a:srgbClr val="000000"/>
                        </a:buClr>
                        <a:buSzPts val="1600"/>
                        <a:buFont typeface="Arial"/>
                        <a:buNone/>
                      </a:pPr>
                      <a:r>
                        <a:rPr lang="es-ES" sz="1600" u="none" cap="none" strike="noStrike">
                          <a:solidFill>
                            <a:schemeClr val="accent1"/>
                          </a:solidFill>
                        </a:rPr>
                        <a:t>Análisis y diseño</a:t>
                      </a:r>
                      <a:endParaRPr sz="1400" u="none" cap="none" strike="noStrike"/>
                    </a:p>
                  </a:txBody>
                  <a:tcPr marT="45725" marB="45725" marR="91450" marL="91450" anchor="ctr"/>
                </a:tc>
                <a:tc vMerge="1"/>
              </a:tr>
              <a:tr h="293200">
                <a:tc>
                  <a:txBody>
                    <a:bodyPr/>
                    <a:lstStyle/>
                    <a:p>
                      <a:pPr indent="0" lvl="0" marL="0" marR="0" rtl="0" algn="l">
                        <a:lnSpc>
                          <a:spcPct val="100000"/>
                        </a:lnSpc>
                        <a:spcBef>
                          <a:spcPts val="0"/>
                        </a:spcBef>
                        <a:spcAft>
                          <a:spcPts val="0"/>
                        </a:spcAft>
                        <a:buClr>
                          <a:srgbClr val="000000"/>
                        </a:buClr>
                        <a:buSzPts val="1600"/>
                        <a:buFont typeface="Arial"/>
                        <a:buNone/>
                      </a:pPr>
                      <a:r>
                        <a:rPr lang="es-ES" sz="1600" u="none" cap="none" strike="noStrike">
                          <a:solidFill>
                            <a:schemeClr val="accent1"/>
                          </a:solidFill>
                        </a:rPr>
                        <a:t>Implementación</a:t>
                      </a:r>
                      <a:endParaRPr sz="1400" u="none" cap="none" strike="noStrike"/>
                    </a:p>
                  </a:txBody>
                  <a:tcPr marT="45725" marB="45725" marR="91450" marL="91450" anchor="ctr"/>
                </a:tc>
                <a:tc>
                  <a:txBody>
                    <a:bodyPr/>
                    <a:lstStyle/>
                    <a:p>
                      <a:pPr indent="0" lvl="0" marL="0" marR="0" rtl="0" algn="l">
                        <a:lnSpc>
                          <a:spcPct val="100000"/>
                        </a:lnSpc>
                        <a:spcBef>
                          <a:spcPts val="0"/>
                        </a:spcBef>
                        <a:spcAft>
                          <a:spcPts val="0"/>
                        </a:spcAft>
                        <a:buClr>
                          <a:srgbClr val="7F7F7F"/>
                        </a:buClr>
                        <a:buSzPts val="1600"/>
                        <a:buFont typeface="Calibri"/>
                        <a:buNone/>
                      </a:pPr>
                      <a:r>
                        <a:rPr lang="es-ES" sz="1600" u="none" cap="none" strike="noStrike">
                          <a:solidFill>
                            <a:srgbClr val="7F7F7F"/>
                          </a:solidFill>
                        </a:rPr>
                        <a:t>Gestión de proyecto</a:t>
                      </a:r>
                      <a:endParaRPr sz="1400" u="none" cap="none" strike="noStrike"/>
                    </a:p>
                  </a:txBody>
                  <a:tcPr marT="45725" marB="45725" marR="91450" marL="91450" anchor="ctr"/>
                </a:tc>
              </a:tr>
              <a:tr h="293200">
                <a:tc>
                  <a:txBody>
                    <a:bodyPr/>
                    <a:lstStyle/>
                    <a:p>
                      <a:pPr indent="0" lvl="0" marL="0" marR="0" rtl="0" algn="l">
                        <a:lnSpc>
                          <a:spcPct val="100000"/>
                        </a:lnSpc>
                        <a:spcBef>
                          <a:spcPts val="0"/>
                        </a:spcBef>
                        <a:spcAft>
                          <a:spcPts val="0"/>
                        </a:spcAft>
                        <a:buClr>
                          <a:srgbClr val="000000"/>
                        </a:buClr>
                        <a:buSzPts val="1600"/>
                        <a:buFont typeface="Arial"/>
                        <a:buNone/>
                      </a:pPr>
                      <a:r>
                        <a:rPr lang="es-ES" sz="1600" u="none" cap="none" strike="noStrike">
                          <a:solidFill>
                            <a:schemeClr val="accent1"/>
                          </a:solidFill>
                        </a:rPr>
                        <a:t>Pruebas</a:t>
                      </a:r>
                      <a:endParaRPr sz="1400" u="none" cap="none" strike="noStrike"/>
                    </a:p>
                  </a:txBody>
                  <a:tcPr marT="45725" marB="45725" marR="91450" marL="91450" anchor="ctr"/>
                </a:tc>
                <a:tc>
                  <a:txBody>
                    <a:bodyPr/>
                    <a:lstStyle/>
                    <a:p>
                      <a:pPr indent="0" lvl="0" marL="0" marR="0" rtl="0" algn="l">
                        <a:lnSpc>
                          <a:spcPct val="100000"/>
                        </a:lnSpc>
                        <a:spcBef>
                          <a:spcPts val="0"/>
                        </a:spcBef>
                        <a:spcAft>
                          <a:spcPts val="0"/>
                        </a:spcAft>
                        <a:buClr>
                          <a:srgbClr val="7F7F7F"/>
                        </a:buClr>
                        <a:buSzPts val="1600"/>
                        <a:buFont typeface="Calibri"/>
                        <a:buNone/>
                      </a:pPr>
                      <a:r>
                        <a:rPr lang="es-ES" sz="1600" u="none" cap="none" strike="noStrike">
                          <a:solidFill>
                            <a:srgbClr val="7F7F7F"/>
                          </a:solidFill>
                        </a:rPr>
                        <a:t>Gestión de ambiente</a:t>
                      </a:r>
                      <a:endParaRPr sz="1400" u="none" cap="none" strike="noStrike"/>
                    </a:p>
                  </a:txBody>
                  <a:tcPr marT="45725" marB="45725" marR="91450" marL="91450" anchor="ctr"/>
                </a:tc>
              </a:tr>
              <a:tr h="293200">
                <a:tc>
                  <a:txBody>
                    <a:bodyPr/>
                    <a:lstStyle/>
                    <a:p>
                      <a:pPr indent="0" lvl="0" marL="0" marR="0" rtl="0" algn="l">
                        <a:lnSpc>
                          <a:spcPct val="100000"/>
                        </a:lnSpc>
                        <a:spcBef>
                          <a:spcPts val="0"/>
                        </a:spcBef>
                        <a:spcAft>
                          <a:spcPts val="0"/>
                        </a:spcAft>
                        <a:buClr>
                          <a:srgbClr val="000000"/>
                        </a:buClr>
                        <a:buSzPts val="1600"/>
                        <a:buFont typeface="Arial"/>
                        <a:buNone/>
                      </a:pPr>
                      <a:r>
                        <a:rPr lang="es-ES" sz="1600" u="none" cap="none" strike="noStrike">
                          <a:solidFill>
                            <a:schemeClr val="accent1"/>
                          </a:solidFill>
                        </a:rPr>
                        <a:t>Despliegue</a:t>
                      </a:r>
                      <a:endParaRPr sz="1400" u="none" cap="none" strike="noStrike"/>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rgbClr val="7F7F7F"/>
                        </a:solidFill>
                      </a:endParaRPr>
                    </a:p>
                  </a:txBody>
                  <a:tcPr marT="45725" marB="45725" marR="91450" marL="91450" anchor="ctr"/>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1"/>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FASES RUP</a:t>
            </a:r>
            <a:endParaRPr/>
          </a:p>
        </p:txBody>
      </p:sp>
      <p:pic>
        <p:nvPicPr>
          <p:cNvPr id="241" name="Google Shape;241;p21"/>
          <p:cNvPicPr preferRelativeResize="0"/>
          <p:nvPr>
            <p:ph idx="2" type="pic"/>
          </p:nvPr>
        </p:nvPicPr>
        <p:blipFill rotWithShape="1">
          <a:blip r:embed="rId3">
            <a:alphaModFix/>
          </a:blip>
          <a:srcRect b="374" l="0" r="0" t="372"/>
          <a:stretch/>
        </p:blipFill>
        <p:spPr>
          <a:xfrm>
            <a:off x="5366326" y="1163638"/>
            <a:ext cx="3309361" cy="3599415"/>
          </a:xfrm>
          <a:prstGeom prst="rect">
            <a:avLst/>
          </a:prstGeom>
          <a:noFill/>
          <a:ln>
            <a:noFill/>
          </a:ln>
        </p:spPr>
      </p:pic>
      <p:sp>
        <p:nvSpPr>
          <p:cNvPr id="242" name="Google Shape;242;p21"/>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ARTEFACTOS RUP</a:t>
            </a:r>
            <a:endParaRPr/>
          </a:p>
        </p:txBody>
      </p:sp>
      <p:sp>
        <p:nvSpPr>
          <p:cNvPr id="243" name="Google Shape;243;p21"/>
          <p:cNvSpPr txBox="1"/>
          <p:nvPr>
            <p:ph idx="4" type="body"/>
          </p:nvPr>
        </p:nvSpPr>
        <p:spPr>
          <a:xfrm>
            <a:off x="468313" y="1177927"/>
            <a:ext cx="4424856" cy="4096800"/>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lang="es-ES"/>
              <a:t>Ofrecen una estructura sólida para documentar y rastrear todos los aspectos de un proyecto de software. Facilitan la comunicación, la colaboración y la calidad en todo el proceso de desarrollo.</a:t>
            </a:r>
            <a:endParaRPr/>
          </a:p>
        </p:txBody>
      </p:sp>
      <p:graphicFrame>
        <p:nvGraphicFramePr>
          <p:cNvPr id="244" name="Google Shape;244;p21"/>
          <p:cNvGraphicFramePr/>
          <p:nvPr/>
        </p:nvGraphicFramePr>
        <p:xfrm>
          <a:off x="789481" y="2723155"/>
          <a:ext cx="3000000" cy="3000000"/>
        </p:xfrm>
        <a:graphic>
          <a:graphicData uri="http://schemas.openxmlformats.org/drawingml/2006/table">
            <a:tbl>
              <a:tblPr>
                <a:noFill/>
                <a:tableStyleId>{20B4E364-9F4F-4E9C-B252-DF66681AF35F}</a:tableStyleId>
              </a:tblPr>
              <a:tblGrid>
                <a:gridCol w="2051850"/>
                <a:gridCol w="2051850"/>
              </a:tblGrid>
              <a:tr h="538225">
                <a:tc>
                  <a:txBody>
                    <a:bodyPr/>
                    <a:lstStyle/>
                    <a:p>
                      <a:pPr indent="0" lvl="0" marL="0" marR="0" rtl="0" algn="l">
                        <a:lnSpc>
                          <a:spcPct val="85000"/>
                        </a:lnSpc>
                        <a:spcBef>
                          <a:spcPts val="0"/>
                        </a:spcBef>
                        <a:spcAft>
                          <a:spcPts val="0"/>
                        </a:spcAft>
                        <a:buClr>
                          <a:srgbClr val="000000"/>
                        </a:buClr>
                        <a:buSzPts val="1600"/>
                        <a:buFont typeface="Arial"/>
                        <a:buNone/>
                      </a:pPr>
                      <a:r>
                        <a:rPr lang="es-ES" sz="1600" u="none" cap="none" strike="noStrike"/>
                        <a:t>Documento </a:t>
                      </a:r>
                      <a:br>
                        <a:rPr lang="es-ES" sz="1600" u="none" cap="none" strike="noStrike"/>
                      </a:br>
                      <a:r>
                        <a:rPr lang="es-ES" sz="1600" u="none" cap="none" strike="noStrike"/>
                        <a:t>de visión</a:t>
                      </a:r>
                      <a:endParaRPr sz="1400" u="none" cap="none" strike="noStrike"/>
                    </a:p>
                  </a:txBody>
                  <a:tcPr marT="45725" marB="45725" marR="91450" marL="91450" anchor="ctr"/>
                </a:tc>
                <a:tc>
                  <a:txBody>
                    <a:bodyPr/>
                    <a:lstStyle/>
                    <a:p>
                      <a:pPr indent="0" lvl="0" marL="0" marR="0" rtl="0" algn="l">
                        <a:lnSpc>
                          <a:spcPct val="85000"/>
                        </a:lnSpc>
                        <a:spcBef>
                          <a:spcPts val="0"/>
                        </a:spcBef>
                        <a:spcAft>
                          <a:spcPts val="0"/>
                        </a:spcAft>
                        <a:buClr>
                          <a:srgbClr val="000000"/>
                        </a:buClr>
                        <a:buSzPts val="1600"/>
                        <a:buFont typeface="Arial"/>
                        <a:buNone/>
                      </a:pPr>
                      <a:r>
                        <a:rPr lang="es-ES" sz="1600" u="none" cap="none" strike="noStrike"/>
                        <a:t>Código fuente</a:t>
                      </a:r>
                      <a:endParaRPr sz="1400" u="none" cap="none" strike="noStrike"/>
                    </a:p>
                  </a:txBody>
                  <a:tcPr marT="45725" marB="45725" marR="91450" marL="91450" anchor="ctr"/>
                </a:tc>
              </a:tr>
              <a:tr h="596775">
                <a:tc>
                  <a:txBody>
                    <a:bodyPr/>
                    <a:lstStyle/>
                    <a:p>
                      <a:pPr indent="0" lvl="0" marL="0" marR="0" rtl="0" algn="l">
                        <a:lnSpc>
                          <a:spcPct val="85000"/>
                        </a:lnSpc>
                        <a:spcBef>
                          <a:spcPts val="0"/>
                        </a:spcBef>
                        <a:spcAft>
                          <a:spcPts val="0"/>
                        </a:spcAft>
                        <a:buClr>
                          <a:srgbClr val="000000"/>
                        </a:buClr>
                        <a:buSzPts val="1600"/>
                        <a:buFont typeface="Arial"/>
                        <a:buNone/>
                      </a:pPr>
                      <a:r>
                        <a:rPr lang="es-ES" sz="1600" u="none" cap="none" strike="noStrike"/>
                        <a:t>Modelo de Casos </a:t>
                      </a:r>
                      <a:br>
                        <a:rPr lang="es-ES" sz="1600" u="none" cap="none" strike="noStrike"/>
                      </a:br>
                      <a:r>
                        <a:rPr lang="es-ES" sz="1600" u="none" cap="none" strike="noStrike"/>
                        <a:t>de Uso</a:t>
                      </a:r>
                      <a:endParaRPr sz="1400" u="none" cap="none" strike="noStrike"/>
                    </a:p>
                  </a:txBody>
                  <a:tcPr marT="45725" marB="45725" marR="91450" marL="91450" anchor="ctr"/>
                </a:tc>
                <a:tc>
                  <a:txBody>
                    <a:bodyPr/>
                    <a:lstStyle/>
                    <a:p>
                      <a:pPr indent="0" lvl="0" marL="0" marR="0" rtl="0" algn="l">
                        <a:lnSpc>
                          <a:spcPct val="85000"/>
                        </a:lnSpc>
                        <a:spcBef>
                          <a:spcPts val="0"/>
                        </a:spcBef>
                        <a:spcAft>
                          <a:spcPts val="0"/>
                        </a:spcAft>
                        <a:buClr>
                          <a:srgbClr val="000000"/>
                        </a:buClr>
                        <a:buSzPts val="1600"/>
                        <a:buFont typeface="Arial"/>
                        <a:buNone/>
                      </a:pPr>
                      <a:r>
                        <a:rPr lang="es-ES" sz="1600" u="none" cap="none" strike="noStrike"/>
                        <a:t>Plan de Pruebas</a:t>
                      </a:r>
                      <a:endParaRPr sz="1400" u="none" cap="none" strike="noStrike"/>
                    </a:p>
                  </a:txBody>
                  <a:tcPr marT="45725" marB="45725" marR="91450" marL="91450" anchor="ctr"/>
                </a:tc>
              </a:tr>
              <a:tr h="596775">
                <a:tc>
                  <a:txBody>
                    <a:bodyPr/>
                    <a:lstStyle/>
                    <a:p>
                      <a:pPr indent="0" lvl="0" marL="0" marR="0" rtl="0" algn="l">
                        <a:lnSpc>
                          <a:spcPct val="85000"/>
                        </a:lnSpc>
                        <a:spcBef>
                          <a:spcPts val="0"/>
                        </a:spcBef>
                        <a:spcAft>
                          <a:spcPts val="0"/>
                        </a:spcAft>
                        <a:buClr>
                          <a:srgbClr val="000000"/>
                        </a:buClr>
                        <a:buSzPts val="1600"/>
                        <a:buFont typeface="Arial"/>
                        <a:buNone/>
                      </a:pPr>
                      <a:r>
                        <a:rPr lang="es-ES" sz="1600" u="none" cap="none" strike="noStrike"/>
                        <a:t>Especificación de Requisitos</a:t>
                      </a:r>
                      <a:endParaRPr sz="1400" u="none" cap="none" strike="noStrike"/>
                    </a:p>
                  </a:txBody>
                  <a:tcPr marT="45725" marB="45725" marR="91450" marL="91450" anchor="ctr"/>
                </a:tc>
                <a:tc>
                  <a:txBody>
                    <a:bodyPr/>
                    <a:lstStyle/>
                    <a:p>
                      <a:pPr indent="0" lvl="0" marL="0" marR="0" rtl="0" algn="l">
                        <a:lnSpc>
                          <a:spcPct val="85000"/>
                        </a:lnSpc>
                        <a:spcBef>
                          <a:spcPts val="0"/>
                        </a:spcBef>
                        <a:spcAft>
                          <a:spcPts val="0"/>
                        </a:spcAft>
                        <a:buClr>
                          <a:srgbClr val="000000"/>
                        </a:buClr>
                        <a:buSzPts val="1600"/>
                        <a:buFont typeface="Arial"/>
                        <a:buNone/>
                      </a:pPr>
                      <a:r>
                        <a:rPr lang="es-ES" sz="1600" u="none" cap="none" strike="noStrike"/>
                        <a:t>Documentación </a:t>
                      </a:r>
                      <a:br>
                        <a:rPr lang="es-ES" sz="1600" u="none" cap="none" strike="noStrike"/>
                      </a:br>
                      <a:r>
                        <a:rPr lang="es-ES" sz="1600" u="none" cap="none" strike="noStrike"/>
                        <a:t>del Usuario</a:t>
                      </a:r>
                      <a:endParaRPr sz="1400" u="none" cap="none" strike="noStrike"/>
                    </a:p>
                  </a:txBody>
                  <a:tcPr marT="45725" marB="45725" marR="91450" marL="91450" anchor="ctr"/>
                </a:tc>
              </a:tr>
              <a:tr h="596775">
                <a:tc>
                  <a:txBody>
                    <a:bodyPr/>
                    <a:lstStyle/>
                    <a:p>
                      <a:pPr indent="0" lvl="0" marL="0" marR="0" rtl="0" algn="l">
                        <a:lnSpc>
                          <a:spcPct val="85000"/>
                        </a:lnSpc>
                        <a:spcBef>
                          <a:spcPts val="0"/>
                        </a:spcBef>
                        <a:spcAft>
                          <a:spcPts val="0"/>
                        </a:spcAft>
                        <a:buClr>
                          <a:srgbClr val="000000"/>
                        </a:buClr>
                        <a:buSzPts val="1600"/>
                        <a:buFont typeface="Arial"/>
                        <a:buNone/>
                      </a:pPr>
                      <a:r>
                        <a:rPr lang="es-ES" sz="1600" u="none" cap="none" strike="noStrike"/>
                        <a:t>Modelo de Análisis </a:t>
                      </a:r>
                      <a:br>
                        <a:rPr lang="es-ES" sz="1600" u="none" cap="none" strike="noStrike"/>
                      </a:br>
                      <a:r>
                        <a:rPr lang="es-ES" sz="1600" u="none" cap="none" strike="noStrike"/>
                        <a:t>y Diseño</a:t>
                      </a:r>
                      <a:endParaRPr sz="1400" u="none" cap="none" strike="noStrike"/>
                    </a:p>
                  </a:txBody>
                  <a:tcPr marT="45725" marB="45725" marR="91450" marL="91450" anchor="ctr"/>
                </a:tc>
                <a:tc>
                  <a:txBody>
                    <a:bodyPr/>
                    <a:lstStyle/>
                    <a:p>
                      <a:pPr indent="0" lvl="0" marL="0" marR="0" rtl="0" algn="l">
                        <a:lnSpc>
                          <a:spcPct val="85000"/>
                        </a:lnSpc>
                        <a:spcBef>
                          <a:spcPts val="0"/>
                        </a:spcBef>
                        <a:spcAft>
                          <a:spcPts val="0"/>
                        </a:spcAft>
                        <a:buClr>
                          <a:srgbClr val="000000"/>
                        </a:buClr>
                        <a:buSzPts val="1600"/>
                        <a:buFont typeface="Arial"/>
                        <a:buNone/>
                      </a:pPr>
                      <a:r>
                        <a:rPr lang="es-ES" sz="1600" u="none" cap="none" strike="noStrike"/>
                        <a:t>Informes de Estado </a:t>
                      </a:r>
                      <a:br>
                        <a:rPr lang="es-ES" sz="1600" u="none" cap="none" strike="noStrike"/>
                      </a:br>
                      <a:r>
                        <a:rPr lang="es-ES" sz="1600" u="none" cap="none" strike="noStrike"/>
                        <a:t>y Seguimiento</a:t>
                      </a:r>
                      <a:endParaRPr sz="1400" u="none" cap="none" strike="noStrike"/>
                    </a:p>
                  </a:txBody>
                  <a:tcPr marT="45725" marB="45725" marR="91450" marL="91450" anchor="ctr"/>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2"/>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FASES RUP</a:t>
            </a:r>
            <a:endParaRPr/>
          </a:p>
        </p:txBody>
      </p:sp>
      <p:pic>
        <p:nvPicPr>
          <p:cNvPr id="251" name="Google Shape;251;p22"/>
          <p:cNvPicPr preferRelativeResize="0"/>
          <p:nvPr>
            <p:ph idx="2" type="pic"/>
          </p:nvPr>
        </p:nvPicPr>
        <p:blipFill rotWithShape="1">
          <a:blip r:embed="rId3">
            <a:alphaModFix/>
          </a:blip>
          <a:srcRect b="374" l="0" r="0" t="372"/>
          <a:stretch/>
        </p:blipFill>
        <p:spPr>
          <a:xfrm>
            <a:off x="5326598" y="1177927"/>
            <a:ext cx="3349089" cy="3642625"/>
          </a:xfrm>
          <a:prstGeom prst="rect">
            <a:avLst/>
          </a:prstGeom>
          <a:noFill/>
          <a:ln>
            <a:noFill/>
          </a:ln>
        </p:spPr>
      </p:pic>
      <p:sp>
        <p:nvSpPr>
          <p:cNvPr id="252" name="Google Shape;252;p22"/>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ARTEFACTOS RUP [1/2]</a:t>
            </a:r>
            <a:endParaRPr/>
          </a:p>
        </p:txBody>
      </p:sp>
      <p:sp>
        <p:nvSpPr>
          <p:cNvPr id="253" name="Google Shape;253;p22"/>
          <p:cNvSpPr txBox="1"/>
          <p:nvPr>
            <p:ph idx="4" type="body"/>
          </p:nvPr>
        </p:nvSpPr>
        <p:spPr>
          <a:xfrm>
            <a:off x="468313" y="1177927"/>
            <a:ext cx="4685578" cy="4096800"/>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b="1" lang="es-ES"/>
              <a:t>Documento de Visión</a:t>
            </a:r>
            <a:endParaRPr/>
          </a:p>
          <a:p>
            <a:pPr indent="0" lvl="0" marL="269875" rtl="0" algn="l">
              <a:lnSpc>
                <a:spcPct val="100000"/>
              </a:lnSpc>
              <a:spcBef>
                <a:spcPts val="300"/>
              </a:spcBef>
              <a:spcAft>
                <a:spcPts val="0"/>
              </a:spcAft>
              <a:buClr>
                <a:schemeClr val="dk1"/>
              </a:buClr>
              <a:buSzPts val="1200"/>
              <a:buNone/>
            </a:pPr>
            <a:r>
              <a:rPr lang="es-ES"/>
              <a:t>Define la visión y el alcance del proyecto, identificando los principales stakeholders y sus necesidades.</a:t>
            </a:r>
            <a:endParaRPr/>
          </a:p>
          <a:p>
            <a:pPr indent="-266700" lvl="0" marL="266700" rtl="0" algn="l">
              <a:lnSpc>
                <a:spcPct val="100000"/>
              </a:lnSpc>
              <a:spcBef>
                <a:spcPts val="1200"/>
              </a:spcBef>
              <a:spcAft>
                <a:spcPts val="0"/>
              </a:spcAft>
              <a:buClr>
                <a:schemeClr val="dk1"/>
              </a:buClr>
              <a:buSzPts val="1200"/>
              <a:buChar char="❑"/>
            </a:pPr>
            <a:r>
              <a:rPr b="1" lang="es-ES"/>
              <a:t>Modelo de Casos de Uso</a:t>
            </a:r>
            <a:endParaRPr/>
          </a:p>
          <a:p>
            <a:pPr indent="0" lvl="0" marL="269875" rtl="0" algn="l">
              <a:lnSpc>
                <a:spcPct val="100000"/>
              </a:lnSpc>
              <a:spcBef>
                <a:spcPts val="300"/>
              </a:spcBef>
              <a:spcAft>
                <a:spcPts val="0"/>
              </a:spcAft>
              <a:buClr>
                <a:schemeClr val="dk1"/>
              </a:buClr>
              <a:buSzPts val="1200"/>
              <a:buNone/>
            </a:pPr>
            <a:r>
              <a:rPr lang="es-ES"/>
              <a:t>Representa las interacciones entre el sistema y los actores externos, detallando los casos de uso.</a:t>
            </a:r>
            <a:endParaRPr/>
          </a:p>
          <a:p>
            <a:pPr indent="-266700" lvl="0" marL="266700" rtl="0" algn="l">
              <a:lnSpc>
                <a:spcPct val="100000"/>
              </a:lnSpc>
              <a:spcBef>
                <a:spcPts val="1200"/>
              </a:spcBef>
              <a:spcAft>
                <a:spcPts val="0"/>
              </a:spcAft>
              <a:buClr>
                <a:schemeClr val="dk1"/>
              </a:buClr>
              <a:buSzPts val="1200"/>
              <a:buChar char="❑"/>
            </a:pPr>
            <a:r>
              <a:rPr b="1" lang="es-ES"/>
              <a:t>Especificación de Requisitos</a:t>
            </a:r>
            <a:endParaRPr/>
          </a:p>
          <a:p>
            <a:pPr indent="0" lvl="0" marL="269875" rtl="0" algn="l">
              <a:lnSpc>
                <a:spcPct val="100000"/>
              </a:lnSpc>
              <a:spcBef>
                <a:spcPts val="300"/>
              </a:spcBef>
              <a:spcAft>
                <a:spcPts val="0"/>
              </a:spcAft>
              <a:buClr>
                <a:schemeClr val="dk1"/>
              </a:buClr>
              <a:buSzPts val="1200"/>
              <a:buNone/>
            </a:pPr>
            <a:r>
              <a:rPr lang="es-ES"/>
              <a:t>Documenta los requisitos funcionales y no funcionales del sistema.</a:t>
            </a:r>
            <a:endParaRPr/>
          </a:p>
          <a:p>
            <a:pPr indent="-266700" lvl="0" marL="266700" rtl="0" algn="l">
              <a:lnSpc>
                <a:spcPct val="100000"/>
              </a:lnSpc>
              <a:spcBef>
                <a:spcPts val="1200"/>
              </a:spcBef>
              <a:spcAft>
                <a:spcPts val="0"/>
              </a:spcAft>
              <a:buClr>
                <a:schemeClr val="dk1"/>
              </a:buClr>
              <a:buSzPts val="1200"/>
              <a:buChar char="❑"/>
            </a:pPr>
            <a:r>
              <a:rPr b="1" lang="es-ES"/>
              <a:t>Modelo de Análisis y Diseño</a:t>
            </a:r>
            <a:endParaRPr/>
          </a:p>
          <a:p>
            <a:pPr indent="0" lvl="0" marL="269875" rtl="0" algn="l">
              <a:lnSpc>
                <a:spcPct val="100000"/>
              </a:lnSpc>
              <a:spcBef>
                <a:spcPts val="300"/>
              </a:spcBef>
              <a:spcAft>
                <a:spcPts val="0"/>
              </a:spcAft>
              <a:buClr>
                <a:schemeClr val="dk1"/>
              </a:buClr>
              <a:buSzPts val="1200"/>
              <a:buNone/>
            </a:pPr>
            <a:r>
              <a:rPr lang="es-ES"/>
              <a:t>Contiene diagramas que representan la arquitectura y diseño del sistema.</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3"/>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FASES RUP</a:t>
            </a:r>
            <a:endParaRPr/>
          </a:p>
        </p:txBody>
      </p:sp>
      <p:sp>
        <p:nvSpPr>
          <p:cNvPr id="260" name="Google Shape;260;p23"/>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ARTEFACTOS RUP [2/2]</a:t>
            </a:r>
            <a:endParaRPr/>
          </a:p>
        </p:txBody>
      </p:sp>
      <p:sp>
        <p:nvSpPr>
          <p:cNvPr id="261" name="Google Shape;261;p23"/>
          <p:cNvSpPr txBox="1"/>
          <p:nvPr>
            <p:ph idx="4" type="body"/>
          </p:nvPr>
        </p:nvSpPr>
        <p:spPr>
          <a:xfrm>
            <a:off x="689986" y="1177927"/>
            <a:ext cx="4103687" cy="4096800"/>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b="1" lang="es-ES"/>
              <a:t>Código Fuente</a:t>
            </a:r>
            <a:endParaRPr/>
          </a:p>
          <a:p>
            <a:pPr indent="0" lvl="0" marL="269875" rtl="0" algn="l">
              <a:lnSpc>
                <a:spcPct val="100000"/>
              </a:lnSpc>
              <a:spcBef>
                <a:spcPts val="300"/>
              </a:spcBef>
              <a:spcAft>
                <a:spcPts val="0"/>
              </a:spcAft>
              <a:buClr>
                <a:schemeClr val="dk1"/>
              </a:buClr>
              <a:buSzPts val="1200"/>
              <a:buNone/>
            </a:pPr>
            <a:r>
              <a:rPr lang="es-ES"/>
              <a:t>El código programado del sistema, estructurado y documentado.</a:t>
            </a:r>
            <a:endParaRPr/>
          </a:p>
          <a:p>
            <a:pPr indent="-266700" lvl="0" marL="266700" rtl="0" algn="l">
              <a:lnSpc>
                <a:spcPct val="100000"/>
              </a:lnSpc>
              <a:spcBef>
                <a:spcPts val="1200"/>
              </a:spcBef>
              <a:spcAft>
                <a:spcPts val="0"/>
              </a:spcAft>
              <a:buClr>
                <a:schemeClr val="dk1"/>
              </a:buClr>
              <a:buSzPts val="1200"/>
              <a:buChar char="❑"/>
            </a:pPr>
            <a:r>
              <a:rPr b="1" lang="es-ES"/>
              <a:t>Plan de Pruebas</a:t>
            </a:r>
            <a:endParaRPr/>
          </a:p>
          <a:p>
            <a:pPr indent="0" lvl="0" marL="269875" rtl="0" algn="l">
              <a:lnSpc>
                <a:spcPct val="100000"/>
              </a:lnSpc>
              <a:spcBef>
                <a:spcPts val="300"/>
              </a:spcBef>
              <a:spcAft>
                <a:spcPts val="0"/>
              </a:spcAft>
              <a:buClr>
                <a:schemeClr val="dk1"/>
              </a:buClr>
              <a:buSzPts val="1200"/>
              <a:buNone/>
            </a:pPr>
            <a:r>
              <a:rPr lang="es-ES"/>
              <a:t>Define los objetivos, enfoque, recursos y programación de las actividades de prueba.</a:t>
            </a:r>
            <a:endParaRPr/>
          </a:p>
          <a:p>
            <a:pPr indent="-266700" lvl="0" marL="266700" rtl="0" algn="l">
              <a:lnSpc>
                <a:spcPct val="100000"/>
              </a:lnSpc>
              <a:spcBef>
                <a:spcPts val="1200"/>
              </a:spcBef>
              <a:spcAft>
                <a:spcPts val="0"/>
              </a:spcAft>
              <a:buClr>
                <a:schemeClr val="dk1"/>
              </a:buClr>
              <a:buSzPts val="1200"/>
              <a:buChar char="❑"/>
            </a:pPr>
            <a:r>
              <a:rPr b="1" lang="es-ES"/>
              <a:t>Documentación del Usuario</a:t>
            </a:r>
            <a:endParaRPr/>
          </a:p>
          <a:p>
            <a:pPr indent="0" lvl="0" marL="269875" rtl="0" algn="l">
              <a:lnSpc>
                <a:spcPct val="100000"/>
              </a:lnSpc>
              <a:spcBef>
                <a:spcPts val="300"/>
              </a:spcBef>
              <a:spcAft>
                <a:spcPts val="0"/>
              </a:spcAft>
              <a:buClr>
                <a:schemeClr val="dk1"/>
              </a:buClr>
              <a:buSzPts val="1200"/>
              <a:buNone/>
            </a:pPr>
            <a:r>
              <a:rPr lang="es-ES"/>
              <a:t>Manuales, guías y material de formación para ayudar a los usuarios finales en el uso del sistema.</a:t>
            </a:r>
            <a:endParaRPr/>
          </a:p>
          <a:p>
            <a:pPr indent="-266700" lvl="0" marL="266700" rtl="0" algn="l">
              <a:lnSpc>
                <a:spcPct val="100000"/>
              </a:lnSpc>
              <a:spcBef>
                <a:spcPts val="1200"/>
              </a:spcBef>
              <a:spcAft>
                <a:spcPts val="0"/>
              </a:spcAft>
              <a:buClr>
                <a:schemeClr val="dk1"/>
              </a:buClr>
              <a:buSzPts val="1200"/>
              <a:buChar char="❑"/>
            </a:pPr>
            <a:r>
              <a:rPr b="1" lang="es-ES"/>
              <a:t>Informes de Estado y Seguimiento</a:t>
            </a:r>
            <a:endParaRPr/>
          </a:p>
          <a:p>
            <a:pPr indent="0" lvl="0" marL="269875" rtl="0" algn="l">
              <a:lnSpc>
                <a:spcPct val="100000"/>
              </a:lnSpc>
              <a:spcBef>
                <a:spcPts val="300"/>
              </a:spcBef>
              <a:spcAft>
                <a:spcPts val="0"/>
              </a:spcAft>
              <a:buClr>
                <a:schemeClr val="dk1"/>
              </a:buClr>
              <a:buSzPts val="1200"/>
              <a:buNone/>
            </a:pPr>
            <a:r>
              <a:rPr lang="es-ES"/>
              <a:t>Informes que muestran el progreso, los problemas y los riesgos del proyecto.</a:t>
            </a:r>
            <a:endParaRPr/>
          </a:p>
        </p:txBody>
      </p:sp>
      <p:pic>
        <p:nvPicPr>
          <p:cNvPr id="262" name="Google Shape;262;p23"/>
          <p:cNvPicPr preferRelativeResize="0"/>
          <p:nvPr>
            <p:ph idx="2" type="pic"/>
          </p:nvPr>
        </p:nvPicPr>
        <p:blipFill rotWithShape="1">
          <a:blip r:embed="rId3">
            <a:alphaModFix/>
          </a:blip>
          <a:srcRect b="13740" l="0" r="0" t="13740"/>
          <a:stretch/>
        </p:blipFill>
        <p:spPr>
          <a:xfrm>
            <a:off x="5375564" y="1324845"/>
            <a:ext cx="3300124" cy="358936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4"/>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269" name="Google Shape;269;p24"/>
          <p:cNvSpPr/>
          <p:nvPr/>
        </p:nvSpPr>
        <p:spPr>
          <a:xfrm>
            <a:off x="424252" y="3703125"/>
            <a:ext cx="7966170" cy="523180"/>
          </a:xfrm>
          <a:prstGeom prst="rect">
            <a:avLst/>
          </a:prstGeom>
          <a:noFill/>
          <a:ln>
            <a:noFill/>
          </a:ln>
        </p:spPr>
        <p:txBody>
          <a:bodyPr anchorCtr="0" anchor="t" bIns="45700" lIns="91425" spcFirstLastPara="1" rIns="91425" wrap="square" tIns="45700">
            <a:spAutoFit/>
          </a:bodyPr>
          <a:lstStyle/>
          <a:p>
            <a:pPr indent="-274638" lvl="0" marL="274638" marR="0" rtl="0" algn="l">
              <a:lnSpc>
                <a:spcPct val="100000"/>
              </a:lnSpc>
              <a:spcBef>
                <a:spcPts val="0"/>
              </a:spcBef>
              <a:spcAft>
                <a:spcPts val="0"/>
              </a:spcAft>
              <a:buClr>
                <a:srgbClr val="000000"/>
              </a:buClr>
              <a:buSzPts val="2800"/>
              <a:buFont typeface="Arial"/>
              <a:buNone/>
            </a:pPr>
            <a:r>
              <a:rPr b="1" i="0" lang="es-ES" sz="2800" u="none" cap="none" strike="noStrike">
                <a:solidFill>
                  <a:schemeClr val="lt1"/>
                </a:solidFill>
                <a:latin typeface="Calibri"/>
                <a:ea typeface="Calibri"/>
                <a:cs typeface="Calibri"/>
                <a:sym typeface="Calibri"/>
              </a:rPr>
              <a:t>/ FLUJOS DE TRABAJO RUP</a:t>
            </a:r>
            <a:endParaRPr b="1" i="0" sz="16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5"/>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FLUJOS DE TRABAJO RUP</a:t>
            </a:r>
            <a:endParaRPr/>
          </a:p>
        </p:txBody>
      </p:sp>
      <p:pic>
        <p:nvPicPr>
          <p:cNvPr id="276" name="Google Shape;276;p25"/>
          <p:cNvPicPr preferRelativeResize="0"/>
          <p:nvPr>
            <p:ph idx="2" type="pic"/>
          </p:nvPr>
        </p:nvPicPr>
        <p:blipFill rotWithShape="1">
          <a:blip r:embed="rId3">
            <a:alphaModFix/>
          </a:blip>
          <a:srcRect b="0" l="1442" r="1444" t="0"/>
          <a:stretch/>
        </p:blipFill>
        <p:spPr>
          <a:xfrm>
            <a:off x="5326294" y="1171424"/>
            <a:ext cx="3450993" cy="3753461"/>
          </a:xfrm>
          <a:prstGeom prst="rect">
            <a:avLst/>
          </a:prstGeom>
          <a:noFill/>
          <a:ln>
            <a:noFill/>
          </a:ln>
        </p:spPr>
      </p:pic>
      <p:sp>
        <p:nvSpPr>
          <p:cNvPr id="277" name="Google Shape;277;p25"/>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FLUJOS DE TRABAJO</a:t>
            </a:r>
            <a:endParaRPr/>
          </a:p>
        </p:txBody>
      </p:sp>
      <p:sp>
        <p:nvSpPr>
          <p:cNvPr id="278" name="Google Shape;278;p25"/>
          <p:cNvSpPr txBox="1"/>
          <p:nvPr>
            <p:ph idx="4" type="body"/>
          </p:nvPr>
        </p:nvSpPr>
        <p:spPr>
          <a:xfrm>
            <a:off x="468313" y="1177927"/>
            <a:ext cx="4445432" cy="4096800"/>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lang="es-ES"/>
              <a:t>Describen la secuencia organizada y las interacciones de las actividades que se realizan durante el desarrollo del proyecto.</a:t>
            </a:r>
            <a:endParaRPr/>
          </a:p>
          <a:p>
            <a:pPr indent="-266700" lvl="0" marL="266700" rtl="0" algn="l">
              <a:lnSpc>
                <a:spcPct val="100000"/>
              </a:lnSpc>
              <a:spcBef>
                <a:spcPts val="1200"/>
              </a:spcBef>
              <a:spcAft>
                <a:spcPts val="0"/>
              </a:spcAft>
              <a:buClr>
                <a:schemeClr val="dk1"/>
              </a:buClr>
              <a:buSzPts val="1200"/>
              <a:buChar char="❑"/>
            </a:pPr>
            <a:r>
              <a:rPr lang="es-ES"/>
              <a:t>Son el “cómo” del proceso, definiendo cómo las tareas se llevan a cabo y cómo los artefactos se crean y modifican.</a:t>
            </a:r>
            <a:endParaRPr/>
          </a:p>
          <a:p>
            <a:pPr indent="-266700" lvl="0" marL="266700" rtl="0" algn="l">
              <a:lnSpc>
                <a:spcPct val="100000"/>
              </a:lnSpc>
              <a:spcBef>
                <a:spcPts val="1200"/>
              </a:spcBef>
              <a:spcAft>
                <a:spcPts val="0"/>
              </a:spcAft>
              <a:buClr>
                <a:schemeClr val="dk1"/>
              </a:buClr>
              <a:buSzPts val="1200"/>
              <a:buChar char="❑"/>
            </a:pPr>
            <a:r>
              <a:rPr lang="es-ES"/>
              <a:t>Se encuentran en las distintas disciplinas RUP y representan las tareas que deben realizarse para producir los artefactos necesarios en cada etapa del proyecto.</a:t>
            </a:r>
            <a:endParaRPr/>
          </a:p>
          <a:p>
            <a:pPr indent="-266700" lvl="0" marL="266700" rtl="0" algn="l">
              <a:lnSpc>
                <a:spcPct val="100000"/>
              </a:lnSpc>
              <a:spcBef>
                <a:spcPts val="1200"/>
              </a:spcBef>
              <a:spcAft>
                <a:spcPts val="0"/>
              </a:spcAft>
              <a:buClr>
                <a:schemeClr val="dk1"/>
              </a:buClr>
              <a:buSzPts val="1200"/>
              <a:buChar char="❑"/>
            </a:pPr>
            <a:r>
              <a:rPr lang="es-ES"/>
              <a:t>Se dividen en dos categorías principales:</a:t>
            </a:r>
            <a:endParaRPr/>
          </a:p>
          <a:p>
            <a:pPr indent="-265113" lvl="1" marL="531813" rtl="0" algn="l">
              <a:lnSpc>
                <a:spcPct val="100000"/>
              </a:lnSpc>
              <a:spcBef>
                <a:spcPts val="600"/>
              </a:spcBef>
              <a:spcAft>
                <a:spcPts val="0"/>
              </a:spcAft>
              <a:buClr>
                <a:schemeClr val="dk1"/>
              </a:buClr>
              <a:buSzPts val="1600"/>
              <a:buChar char="→"/>
            </a:pPr>
            <a:r>
              <a:rPr lang="es-ES"/>
              <a:t>Flujos de Trabajo Centrales</a:t>
            </a:r>
            <a:endParaRPr/>
          </a:p>
          <a:p>
            <a:pPr indent="-265113" lvl="1" marL="531813" rtl="0" algn="l">
              <a:lnSpc>
                <a:spcPct val="100000"/>
              </a:lnSpc>
              <a:spcBef>
                <a:spcPts val="600"/>
              </a:spcBef>
              <a:spcAft>
                <a:spcPts val="0"/>
              </a:spcAft>
              <a:buClr>
                <a:schemeClr val="dk1"/>
              </a:buClr>
              <a:buSzPts val="1600"/>
              <a:buChar char="→"/>
            </a:pPr>
            <a:r>
              <a:rPr lang="es-ES"/>
              <a:t>Flujos de Trabajo de Soporte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6"/>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FLUJOS DE TRABAJO RUP</a:t>
            </a:r>
            <a:endParaRPr/>
          </a:p>
        </p:txBody>
      </p:sp>
      <p:pic>
        <p:nvPicPr>
          <p:cNvPr id="285" name="Google Shape;285;p26"/>
          <p:cNvPicPr preferRelativeResize="0"/>
          <p:nvPr>
            <p:ph idx="2" type="pic"/>
          </p:nvPr>
        </p:nvPicPr>
        <p:blipFill rotWithShape="1">
          <a:blip r:embed="rId3">
            <a:alphaModFix/>
          </a:blip>
          <a:srcRect b="13768" l="0" r="0" t="13768"/>
          <a:stretch/>
        </p:blipFill>
        <p:spPr>
          <a:xfrm>
            <a:off x="5347854" y="1294707"/>
            <a:ext cx="3327833" cy="3619506"/>
          </a:xfrm>
          <a:prstGeom prst="rect">
            <a:avLst/>
          </a:prstGeom>
          <a:noFill/>
          <a:ln>
            <a:noFill/>
          </a:ln>
        </p:spPr>
      </p:pic>
      <p:sp>
        <p:nvSpPr>
          <p:cNvPr id="286" name="Google Shape;286;p26"/>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FT CENTRALES - REQUISITOS</a:t>
            </a:r>
            <a:endParaRPr/>
          </a:p>
        </p:txBody>
      </p:sp>
      <p:sp>
        <p:nvSpPr>
          <p:cNvPr id="287" name="Google Shape;287;p26"/>
          <p:cNvSpPr txBox="1"/>
          <p:nvPr>
            <p:ph idx="4" type="body"/>
          </p:nvPr>
        </p:nvSpPr>
        <p:spPr>
          <a:xfrm>
            <a:off x="708459" y="1177927"/>
            <a:ext cx="4343832" cy="4096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None/>
            </a:pPr>
            <a:r>
              <a:rPr b="1" lang="es-ES"/>
              <a:t>Objetivo: </a:t>
            </a:r>
            <a:r>
              <a:rPr lang="es-ES"/>
              <a:t>Identificar y documentar las necesidades y restricciones del sistema.</a:t>
            </a:r>
            <a:endParaRPr/>
          </a:p>
          <a:p>
            <a:pPr indent="0" lvl="0" marL="0" rtl="0" algn="l">
              <a:lnSpc>
                <a:spcPct val="100000"/>
              </a:lnSpc>
              <a:spcBef>
                <a:spcPts val="1200"/>
              </a:spcBef>
              <a:spcAft>
                <a:spcPts val="0"/>
              </a:spcAft>
              <a:buClr>
                <a:schemeClr val="dk1"/>
              </a:buClr>
              <a:buSzPts val="1200"/>
              <a:buNone/>
            </a:pPr>
            <a:r>
              <a:rPr b="1" lang="es-ES"/>
              <a:t>Actividades Principales:</a:t>
            </a:r>
            <a:endParaRPr/>
          </a:p>
          <a:p>
            <a:pPr indent="-266700" lvl="0" marL="266700" rtl="0" algn="l">
              <a:lnSpc>
                <a:spcPct val="100000"/>
              </a:lnSpc>
              <a:spcBef>
                <a:spcPts val="1200"/>
              </a:spcBef>
              <a:spcAft>
                <a:spcPts val="0"/>
              </a:spcAft>
              <a:buClr>
                <a:schemeClr val="dk1"/>
              </a:buClr>
              <a:buSzPts val="1200"/>
              <a:buChar char="❑"/>
            </a:pPr>
            <a:r>
              <a:rPr lang="es-ES"/>
              <a:t>Determinar quiénes están interesados en el proyecto y cuáles son sus necesidades.</a:t>
            </a:r>
            <a:endParaRPr/>
          </a:p>
          <a:p>
            <a:pPr indent="-266700" lvl="0" marL="266700" rtl="0" algn="l">
              <a:lnSpc>
                <a:spcPct val="100000"/>
              </a:lnSpc>
              <a:spcBef>
                <a:spcPts val="1200"/>
              </a:spcBef>
              <a:spcAft>
                <a:spcPts val="0"/>
              </a:spcAft>
              <a:buClr>
                <a:schemeClr val="dk1"/>
              </a:buClr>
              <a:buSzPts val="1200"/>
              <a:buChar char="❑"/>
            </a:pPr>
            <a:r>
              <a:rPr lang="es-ES"/>
              <a:t>Recopilar y documentar los requisitos funcionales y no funcionales.</a:t>
            </a:r>
            <a:endParaRPr/>
          </a:p>
          <a:p>
            <a:pPr indent="-266700" lvl="0" marL="266700" rtl="0" algn="l">
              <a:lnSpc>
                <a:spcPct val="100000"/>
              </a:lnSpc>
              <a:spcBef>
                <a:spcPts val="1200"/>
              </a:spcBef>
              <a:spcAft>
                <a:spcPts val="0"/>
              </a:spcAft>
              <a:buClr>
                <a:schemeClr val="dk1"/>
              </a:buClr>
              <a:buSzPts val="1200"/>
              <a:buChar char="❑"/>
            </a:pPr>
            <a:r>
              <a:rPr lang="es-ES"/>
              <a:t>Verificar que los requisitos sean correctos, completos y coherentes.</a:t>
            </a:r>
            <a:endParaRPr/>
          </a:p>
          <a:p>
            <a:pPr indent="-266700" lvl="0" marL="266700" rtl="0" algn="l">
              <a:lnSpc>
                <a:spcPct val="100000"/>
              </a:lnSpc>
              <a:spcBef>
                <a:spcPts val="1200"/>
              </a:spcBef>
              <a:spcAft>
                <a:spcPts val="0"/>
              </a:spcAft>
              <a:buClr>
                <a:schemeClr val="dk1"/>
              </a:buClr>
              <a:buSzPts val="1200"/>
              <a:buChar char="❑"/>
            </a:pPr>
            <a:r>
              <a:rPr lang="es-ES"/>
              <a:t>Mantener los requisitos actualizados y gestionar cambios.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7"/>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FLUJOS DE TRABAJO RUP</a:t>
            </a:r>
            <a:endParaRPr/>
          </a:p>
        </p:txBody>
      </p:sp>
      <p:pic>
        <p:nvPicPr>
          <p:cNvPr id="294" name="Google Shape;294;p27"/>
          <p:cNvPicPr preferRelativeResize="0"/>
          <p:nvPr>
            <p:ph idx="2" type="pic"/>
          </p:nvPr>
        </p:nvPicPr>
        <p:blipFill rotWithShape="1">
          <a:blip r:embed="rId3">
            <a:alphaModFix/>
          </a:blip>
          <a:srcRect b="13672" l="0" r="0" t="13672"/>
          <a:stretch/>
        </p:blipFill>
        <p:spPr>
          <a:xfrm>
            <a:off x="5292435" y="1177927"/>
            <a:ext cx="3106161" cy="3378405"/>
          </a:xfrm>
          <a:prstGeom prst="rect">
            <a:avLst/>
          </a:prstGeom>
          <a:noFill/>
          <a:ln>
            <a:noFill/>
          </a:ln>
        </p:spPr>
      </p:pic>
      <p:sp>
        <p:nvSpPr>
          <p:cNvPr id="295" name="Google Shape;295;p27"/>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FT CENTRALES – ANÁLISIS Y DISEÑO</a:t>
            </a:r>
            <a:endParaRPr/>
          </a:p>
        </p:txBody>
      </p:sp>
      <p:sp>
        <p:nvSpPr>
          <p:cNvPr id="296" name="Google Shape;296;p27"/>
          <p:cNvSpPr txBox="1"/>
          <p:nvPr>
            <p:ph idx="4" type="body"/>
          </p:nvPr>
        </p:nvSpPr>
        <p:spPr>
          <a:xfrm>
            <a:off x="745404" y="1187020"/>
            <a:ext cx="4242232" cy="4096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None/>
            </a:pPr>
            <a:r>
              <a:rPr b="1" lang="es-ES"/>
              <a:t>Objetivo</a:t>
            </a:r>
            <a:r>
              <a:rPr lang="es-ES"/>
              <a:t>: Modelar y diseñar el sistema.</a:t>
            </a:r>
            <a:endParaRPr/>
          </a:p>
          <a:p>
            <a:pPr indent="0" lvl="0" marL="0" rtl="0" algn="l">
              <a:lnSpc>
                <a:spcPct val="100000"/>
              </a:lnSpc>
              <a:spcBef>
                <a:spcPts val="1200"/>
              </a:spcBef>
              <a:spcAft>
                <a:spcPts val="0"/>
              </a:spcAft>
              <a:buClr>
                <a:schemeClr val="dk1"/>
              </a:buClr>
              <a:buSzPts val="1200"/>
              <a:buNone/>
            </a:pPr>
            <a:r>
              <a:rPr b="1" lang="es-ES"/>
              <a:t>Actividades Principales</a:t>
            </a:r>
            <a:r>
              <a:rPr lang="es-ES"/>
              <a:t>:</a:t>
            </a:r>
            <a:endParaRPr/>
          </a:p>
          <a:p>
            <a:pPr indent="-266700" lvl="0" marL="266700" rtl="0" algn="l">
              <a:lnSpc>
                <a:spcPct val="100000"/>
              </a:lnSpc>
              <a:spcBef>
                <a:spcPts val="1200"/>
              </a:spcBef>
              <a:spcAft>
                <a:spcPts val="0"/>
              </a:spcAft>
              <a:buClr>
                <a:schemeClr val="dk1"/>
              </a:buClr>
              <a:buSzPts val="1200"/>
              <a:buChar char="❑"/>
            </a:pPr>
            <a:r>
              <a:rPr lang="es-ES"/>
              <a:t>Representar los requisitos en un formato más técnico, como diagramas UML.</a:t>
            </a:r>
            <a:endParaRPr/>
          </a:p>
          <a:p>
            <a:pPr indent="-266700" lvl="0" marL="266700" rtl="0" algn="l">
              <a:lnSpc>
                <a:spcPct val="100000"/>
              </a:lnSpc>
              <a:spcBef>
                <a:spcPts val="1200"/>
              </a:spcBef>
              <a:spcAft>
                <a:spcPts val="0"/>
              </a:spcAft>
              <a:buClr>
                <a:schemeClr val="dk1"/>
              </a:buClr>
              <a:buSzPts val="1200"/>
              <a:buChar char="❑"/>
            </a:pPr>
            <a:r>
              <a:rPr lang="es-ES"/>
              <a:t>Establecer la estructura general del sistema y las relaciones entre componentes.</a:t>
            </a:r>
            <a:endParaRPr/>
          </a:p>
          <a:p>
            <a:pPr indent="-266700" lvl="0" marL="266700" rtl="0" algn="l">
              <a:lnSpc>
                <a:spcPct val="100000"/>
              </a:lnSpc>
              <a:spcBef>
                <a:spcPts val="1200"/>
              </a:spcBef>
              <a:spcAft>
                <a:spcPts val="0"/>
              </a:spcAft>
              <a:buClr>
                <a:schemeClr val="dk1"/>
              </a:buClr>
              <a:buSzPts val="1200"/>
              <a:buChar char="❑"/>
            </a:pPr>
            <a:r>
              <a:rPr lang="es-ES"/>
              <a:t>Definir cómo interactuarán las diferentes partes del sistema.</a:t>
            </a:r>
            <a:endParaRPr/>
          </a:p>
          <a:p>
            <a:pPr indent="-266700" lvl="0" marL="266700" rtl="0" algn="l">
              <a:lnSpc>
                <a:spcPct val="100000"/>
              </a:lnSpc>
              <a:spcBef>
                <a:spcPts val="1200"/>
              </a:spcBef>
              <a:spcAft>
                <a:spcPts val="0"/>
              </a:spcAft>
              <a:buClr>
                <a:schemeClr val="dk1"/>
              </a:buClr>
              <a:buSzPts val="1200"/>
              <a:buChar char="❑"/>
            </a:pPr>
            <a:r>
              <a:rPr lang="es-ES"/>
              <a:t>Revisar y ajustar el diseño para asegurar que cumpla con los requisitos.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8"/>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FLUJOS DE TRABAJO RUP</a:t>
            </a:r>
            <a:endParaRPr/>
          </a:p>
        </p:txBody>
      </p:sp>
      <p:pic>
        <p:nvPicPr>
          <p:cNvPr id="303" name="Google Shape;303;p28"/>
          <p:cNvPicPr preferRelativeResize="0"/>
          <p:nvPr>
            <p:ph idx="2" type="pic"/>
          </p:nvPr>
        </p:nvPicPr>
        <p:blipFill rotWithShape="1">
          <a:blip r:embed="rId3">
            <a:alphaModFix/>
          </a:blip>
          <a:srcRect b="13740" l="0" r="0" t="13740"/>
          <a:stretch/>
        </p:blipFill>
        <p:spPr>
          <a:xfrm>
            <a:off x="5326598" y="1163638"/>
            <a:ext cx="3349089" cy="3642625"/>
          </a:xfrm>
          <a:prstGeom prst="rect">
            <a:avLst/>
          </a:prstGeom>
          <a:noFill/>
          <a:ln>
            <a:noFill/>
          </a:ln>
        </p:spPr>
      </p:pic>
      <p:sp>
        <p:nvSpPr>
          <p:cNvPr id="304" name="Google Shape;304;p28"/>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FT CENTRALES – IMPLEMENTACIÓN</a:t>
            </a:r>
            <a:endParaRPr/>
          </a:p>
        </p:txBody>
      </p:sp>
      <p:sp>
        <p:nvSpPr>
          <p:cNvPr id="305" name="Google Shape;305;p28"/>
          <p:cNvSpPr txBox="1"/>
          <p:nvPr>
            <p:ph idx="4" type="body"/>
          </p:nvPr>
        </p:nvSpPr>
        <p:spPr>
          <a:xfrm>
            <a:off x="883949" y="1251818"/>
            <a:ext cx="4103687" cy="4096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None/>
            </a:pPr>
            <a:r>
              <a:rPr b="1" lang="es-ES"/>
              <a:t>Objetivo</a:t>
            </a:r>
            <a:r>
              <a:rPr lang="es-ES"/>
              <a:t>: Codificar, construir y probar el sistema.</a:t>
            </a:r>
            <a:endParaRPr/>
          </a:p>
          <a:p>
            <a:pPr indent="0" lvl="0" marL="0" rtl="0" algn="l">
              <a:lnSpc>
                <a:spcPct val="100000"/>
              </a:lnSpc>
              <a:spcBef>
                <a:spcPts val="1200"/>
              </a:spcBef>
              <a:spcAft>
                <a:spcPts val="0"/>
              </a:spcAft>
              <a:buClr>
                <a:schemeClr val="dk1"/>
              </a:buClr>
              <a:buSzPts val="1200"/>
              <a:buNone/>
            </a:pPr>
            <a:r>
              <a:rPr b="1" lang="es-ES"/>
              <a:t>Actividades Principales</a:t>
            </a:r>
            <a:r>
              <a:rPr lang="es-ES"/>
              <a:t>:</a:t>
            </a:r>
            <a:endParaRPr/>
          </a:p>
          <a:p>
            <a:pPr indent="-266700" lvl="0" marL="266700" rtl="0" algn="l">
              <a:lnSpc>
                <a:spcPct val="100000"/>
              </a:lnSpc>
              <a:spcBef>
                <a:spcPts val="1200"/>
              </a:spcBef>
              <a:spcAft>
                <a:spcPts val="0"/>
              </a:spcAft>
              <a:buClr>
                <a:schemeClr val="dk1"/>
              </a:buClr>
              <a:buSzPts val="1200"/>
              <a:buChar char="❑"/>
            </a:pPr>
            <a:r>
              <a:rPr lang="es-ES"/>
              <a:t>Escribir el código fuente según el diseño.</a:t>
            </a:r>
            <a:endParaRPr/>
          </a:p>
          <a:p>
            <a:pPr indent="-266700" lvl="0" marL="266700" rtl="0" algn="l">
              <a:lnSpc>
                <a:spcPct val="100000"/>
              </a:lnSpc>
              <a:spcBef>
                <a:spcPts val="1200"/>
              </a:spcBef>
              <a:spcAft>
                <a:spcPts val="0"/>
              </a:spcAft>
              <a:buClr>
                <a:schemeClr val="dk1"/>
              </a:buClr>
              <a:buSzPts val="1200"/>
              <a:buChar char="❑"/>
            </a:pPr>
            <a:r>
              <a:rPr lang="es-ES"/>
              <a:t>Transformar el código fuente en un programa ejecutable.</a:t>
            </a:r>
            <a:endParaRPr/>
          </a:p>
          <a:p>
            <a:pPr indent="-266700" lvl="0" marL="266700" rtl="0" algn="l">
              <a:lnSpc>
                <a:spcPct val="100000"/>
              </a:lnSpc>
              <a:spcBef>
                <a:spcPts val="1200"/>
              </a:spcBef>
              <a:spcAft>
                <a:spcPts val="0"/>
              </a:spcAft>
              <a:buClr>
                <a:schemeClr val="dk1"/>
              </a:buClr>
              <a:buSzPts val="1200"/>
              <a:buChar char="❑"/>
            </a:pPr>
            <a:r>
              <a:rPr lang="es-ES"/>
              <a:t>Verificar que cada componente individual funcione correctamente.</a:t>
            </a:r>
            <a:endParaRPr/>
          </a:p>
          <a:p>
            <a:pPr indent="-266700" lvl="0" marL="266700" rtl="0" algn="l">
              <a:lnSpc>
                <a:spcPct val="100000"/>
              </a:lnSpc>
              <a:spcBef>
                <a:spcPts val="1200"/>
              </a:spcBef>
              <a:spcAft>
                <a:spcPts val="0"/>
              </a:spcAft>
              <a:buClr>
                <a:schemeClr val="dk1"/>
              </a:buClr>
              <a:buSzPts val="1200"/>
              <a:buChar char="❑"/>
            </a:pPr>
            <a:r>
              <a:rPr lang="es-ES"/>
              <a:t>Combinar las partes individuales en un sistema coherente.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9"/>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FLUJOS DE TRABAJO RUP</a:t>
            </a:r>
            <a:endParaRPr/>
          </a:p>
        </p:txBody>
      </p:sp>
      <p:pic>
        <p:nvPicPr>
          <p:cNvPr id="312" name="Google Shape;312;p29"/>
          <p:cNvPicPr preferRelativeResize="0"/>
          <p:nvPr>
            <p:ph idx="2" type="pic"/>
          </p:nvPr>
        </p:nvPicPr>
        <p:blipFill rotWithShape="1">
          <a:blip r:embed="rId3">
            <a:alphaModFix/>
          </a:blip>
          <a:srcRect b="0" l="6634" r="6633" t="0"/>
          <a:stretch/>
        </p:blipFill>
        <p:spPr>
          <a:xfrm>
            <a:off x="5634181" y="1508848"/>
            <a:ext cx="2921433" cy="3177486"/>
          </a:xfrm>
          <a:prstGeom prst="rect">
            <a:avLst/>
          </a:prstGeom>
          <a:noFill/>
          <a:ln>
            <a:noFill/>
          </a:ln>
        </p:spPr>
      </p:pic>
      <p:sp>
        <p:nvSpPr>
          <p:cNvPr id="313" name="Google Shape;313;p29"/>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FT CENTRALES – PRUEBAS</a:t>
            </a:r>
            <a:endParaRPr/>
          </a:p>
        </p:txBody>
      </p:sp>
      <p:sp>
        <p:nvSpPr>
          <p:cNvPr id="314" name="Google Shape;314;p29"/>
          <p:cNvSpPr txBox="1"/>
          <p:nvPr>
            <p:ph idx="4" type="body"/>
          </p:nvPr>
        </p:nvSpPr>
        <p:spPr>
          <a:xfrm>
            <a:off x="874713" y="1340387"/>
            <a:ext cx="4436195" cy="4096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None/>
            </a:pPr>
            <a:r>
              <a:rPr b="1" lang="es-ES"/>
              <a:t>Objetivo</a:t>
            </a:r>
            <a:r>
              <a:rPr lang="es-ES"/>
              <a:t>: Validar y verificar el sistema.</a:t>
            </a:r>
            <a:endParaRPr/>
          </a:p>
          <a:p>
            <a:pPr indent="0" lvl="0" marL="0" rtl="0" algn="l">
              <a:lnSpc>
                <a:spcPct val="100000"/>
              </a:lnSpc>
              <a:spcBef>
                <a:spcPts val="1200"/>
              </a:spcBef>
              <a:spcAft>
                <a:spcPts val="0"/>
              </a:spcAft>
              <a:buClr>
                <a:schemeClr val="dk1"/>
              </a:buClr>
              <a:buSzPts val="1200"/>
              <a:buNone/>
            </a:pPr>
            <a:r>
              <a:rPr b="1" lang="es-ES"/>
              <a:t>Actividades Principales</a:t>
            </a:r>
            <a:r>
              <a:rPr lang="es-ES"/>
              <a:t>:</a:t>
            </a:r>
            <a:endParaRPr/>
          </a:p>
          <a:p>
            <a:pPr indent="-266700" lvl="0" marL="266700" rtl="0" algn="l">
              <a:lnSpc>
                <a:spcPct val="100000"/>
              </a:lnSpc>
              <a:spcBef>
                <a:spcPts val="1200"/>
              </a:spcBef>
              <a:spcAft>
                <a:spcPts val="0"/>
              </a:spcAft>
              <a:buClr>
                <a:schemeClr val="dk1"/>
              </a:buClr>
              <a:buSzPts val="1200"/>
              <a:buChar char="❑"/>
            </a:pPr>
            <a:r>
              <a:rPr lang="es-ES"/>
              <a:t>Crear pruebas específicas para validar los requisitos.</a:t>
            </a:r>
            <a:endParaRPr/>
          </a:p>
          <a:p>
            <a:pPr indent="-266700" lvl="0" marL="266700" rtl="0" algn="l">
              <a:lnSpc>
                <a:spcPct val="100000"/>
              </a:lnSpc>
              <a:spcBef>
                <a:spcPts val="1200"/>
              </a:spcBef>
              <a:spcAft>
                <a:spcPts val="0"/>
              </a:spcAft>
              <a:buClr>
                <a:schemeClr val="dk1"/>
              </a:buClr>
              <a:buSzPts val="1200"/>
              <a:buChar char="❑"/>
            </a:pPr>
            <a:r>
              <a:rPr lang="es-ES"/>
              <a:t>Verificar que los componentes interactúan correctamente.</a:t>
            </a:r>
            <a:endParaRPr/>
          </a:p>
          <a:p>
            <a:pPr indent="-266700" lvl="0" marL="266700" rtl="0" algn="l">
              <a:lnSpc>
                <a:spcPct val="100000"/>
              </a:lnSpc>
              <a:spcBef>
                <a:spcPts val="1200"/>
              </a:spcBef>
              <a:spcAft>
                <a:spcPts val="0"/>
              </a:spcAft>
              <a:buClr>
                <a:schemeClr val="dk1"/>
              </a:buClr>
              <a:buSzPts val="1200"/>
              <a:buChar char="❑"/>
            </a:pPr>
            <a:r>
              <a:rPr lang="es-ES"/>
              <a:t>Probar el sistema en su totalidad en un entorno que simule la operación real.</a:t>
            </a:r>
            <a:endParaRPr/>
          </a:p>
          <a:p>
            <a:pPr indent="-266700" lvl="0" marL="266700" rtl="0" algn="l">
              <a:lnSpc>
                <a:spcPct val="100000"/>
              </a:lnSpc>
              <a:spcBef>
                <a:spcPts val="1200"/>
              </a:spcBef>
              <a:spcAft>
                <a:spcPts val="0"/>
              </a:spcAft>
              <a:buClr>
                <a:schemeClr val="dk1"/>
              </a:buClr>
              <a:buSzPts val="1200"/>
              <a:buChar char="❑"/>
            </a:pPr>
            <a:r>
              <a:rPr lang="es-ES"/>
              <a:t>Registrar los resultados, incluyendo fallos y éxitos.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3"/>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79" name="Google Shape;79;p3"/>
          <p:cNvSpPr/>
          <p:nvPr/>
        </p:nvSpPr>
        <p:spPr>
          <a:xfrm>
            <a:off x="424252" y="3703125"/>
            <a:ext cx="7966170" cy="523180"/>
          </a:xfrm>
          <a:prstGeom prst="rect">
            <a:avLst/>
          </a:prstGeom>
          <a:noFill/>
          <a:ln>
            <a:noFill/>
          </a:ln>
        </p:spPr>
        <p:txBody>
          <a:bodyPr anchorCtr="0" anchor="t" bIns="45700" lIns="91425" spcFirstLastPara="1" rIns="91425" wrap="square" tIns="45700">
            <a:spAutoFit/>
          </a:bodyPr>
          <a:lstStyle/>
          <a:p>
            <a:pPr indent="-274638" lvl="0" marL="274638" marR="0" rtl="0" algn="l">
              <a:lnSpc>
                <a:spcPct val="100000"/>
              </a:lnSpc>
              <a:spcBef>
                <a:spcPts val="0"/>
              </a:spcBef>
              <a:spcAft>
                <a:spcPts val="0"/>
              </a:spcAft>
              <a:buClr>
                <a:srgbClr val="000000"/>
              </a:buClr>
              <a:buSzPts val="2800"/>
              <a:buFont typeface="Arial"/>
              <a:buNone/>
            </a:pPr>
            <a:r>
              <a:rPr b="1" i="0" lang="es-ES" sz="2800" u="none" cap="none" strike="noStrike">
                <a:solidFill>
                  <a:schemeClr val="lt1"/>
                </a:solidFill>
                <a:latin typeface="Calibri"/>
                <a:ea typeface="Calibri"/>
                <a:cs typeface="Calibri"/>
                <a:sym typeface="Calibri"/>
              </a:rPr>
              <a:t>/ INTRODUCCIÓN A LA ORIENTACIÓN A OBJETOS</a:t>
            </a:r>
            <a:endParaRPr b="1" i="0" sz="16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0"/>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FLUJOS DE TRABAJO RUP</a:t>
            </a:r>
            <a:endParaRPr/>
          </a:p>
        </p:txBody>
      </p:sp>
      <p:pic>
        <p:nvPicPr>
          <p:cNvPr id="321" name="Google Shape;321;p30"/>
          <p:cNvPicPr preferRelativeResize="0"/>
          <p:nvPr>
            <p:ph idx="2" type="pic"/>
          </p:nvPr>
        </p:nvPicPr>
        <p:blipFill rotWithShape="1">
          <a:blip r:embed="rId3">
            <a:alphaModFix/>
          </a:blip>
          <a:srcRect b="0" l="19338" r="19339" t="0"/>
          <a:stretch/>
        </p:blipFill>
        <p:spPr>
          <a:xfrm>
            <a:off x="5523346" y="1228573"/>
            <a:ext cx="2995324" cy="3257854"/>
          </a:xfrm>
          <a:prstGeom prst="rect">
            <a:avLst/>
          </a:prstGeom>
          <a:noFill/>
          <a:ln>
            <a:noFill/>
          </a:ln>
        </p:spPr>
      </p:pic>
      <p:sp>
        <p:nvSpPr>
          <p:cNvPr id="322" name="Google Shape;322;p30"/>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FT CENTRALES – DESPLIEGUE</a:t>
            </a:r>
            <a:endParaRPr/>
          </a:p>
        </p:txBody>
      </p:sp>
      <p:sp>
        <p:nvSpPr>
          <p:cNvPr id="323" name="Google Shape;323;p30"/>
          <p:cNvSpPr txBox="1"/>
          <p:nvPr>
            <p:ph idx="4" type="body"/>
          </p:nvPr>
        </p:nvSpPr>
        <p:spPr>
          <a:xfrm>
            <a:off x="717694" y="1233482"/>
            <a:ext cx="4593214" cy="4096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None/>
            </a:pPr>
            <a:r>
              <a:rPr b="1" lang="es-ES"/>
              <a:t>Objetivo</a:t>
            </a:r>
            <a:r>
              <a:rPr lang="es-ES"/>
              <a:t>: Entregar y distribuir el producto a los usuarios.</a:t>
            </a:r>
            <a:endParaRPr/>
          </a:p>
          <a:p>
            <a:pPr indent="0" lvl="0" marL="0" rtl="0" algn="l">
              <a:lnSpc>
                <a:spcPct val="100000"/>
              </a:lnSpc>
              <a:spcBef>
                <a:spcPts val="1200"/>
              </a:spcBef>
              <a:spcAft>
                <a:spcPts val="0"/>
              </a:spcAft>
              <a:buClr>
                <a:schemeClr val="dk1"/>
              </a:buClr>
              <a:buSzPts val="1200"/>
              <a:buNone/>
            </a:pPr>
            <a:r>
              <a:rPr b="1" lang="es-ES"/>
              <a:t>Actividades Principales</a:t>
            </a:r>
            <a:r>
              <a:rPr lang="es-ES"/>
              <a:t>:</a:t>
            </a:r>
            <a:endParaRPr/>
          </a:p>
          <a:p>
            <a:pPr indent="-266700" lvl="0" marL="266700" rtl="0" algn="l">
              <a:lnSpc>
                <a:spcPct val="100000"/>
              </a:lnSpc>
              <a:spcBef>
                <a:spcPts val="1200"/>
              </a:spcBef>
              <a:spcAft>
                <a:spcPts val="0"/>
              </a:spcAft>
              <a:buClr>
                <a:schemeClr val="dk1"/>
              </a:buClr>
              <a:buSzPts val="1200"/>
              <a:buChar char="❑"/>
            </a:pPr>
            <a:r>
              <a:rPr lang="es-ES"/>
              <a:t>Organizar los recursos necesarios para el lanzamiento.</a:t>
            </a:r>
            <a:endParaRPr/>
          </a:p>
          <a:p>
            <a:pPr indent="-266700" lvl="0" marL="266700" rtl="0" algn="l">
              <a:lnSpc>
                <a:spcPct val="100000"/>
              </a:lnSpc>
              <a:spcBef>
                <a:spcPts val="1200"/>
              </a:spcBef>
              <a:spcAft>
                <a:spcPts val="0"/>
              </a:spcAft>
              <a:buClr>
                <a:schemeClr val="dk1"/>
              </a:buClr>
              <a:buSzPts val="1200"/>
              <a:buChar char="❑"/>
            </a:pPr>
            <a:r>
              <a:rPr lang="es-ES"/>
              <a:t>Poner el sistema a disposición de los usuarios finales.</a:t>
            </a:r>
            <a:endParaRPr/>
          </a:p>
          <a:p>
            <a:pPr indent="-266700" lvl="0" marL="266700" rtl="0" algn="l">
              <a:lnSpc>
                <a:spcPct val="100000"/>
              </a:lnSpc>
              <a:spcBef>
                <a:spcPts val="1200"/>
              </a:spcBef>
              <a:spcAft>
                <a:spcPts val="0"/>
              </a:spcAft>
              <a:buClr>
                <a:schemeClr val="dk1"/>
              </a:buClr>
              <a:buSzPts val="1200"/>
              <a:buChar char="❑"/>
            </a:pPr>
            <a:r>
              <a:rPr lang="es-ES"/>
              <a:t>Proporcionar formación y apoyo a los usuarios.</a:t>
            </a:r>
            <a:endParaRPr/>
          </a:p>
          <a:p>
            <a:pPr indent="-266700" lvl="0" marL="266700" rtl="0" algn="l">
              <a:lnSpc>
                <a:spcPct val="100000"/>
              </a:lnSpc>
              <a:spcBef>
                <a:spcPts val="1200"/>
              </a:spcBef>
              <a:spcAft>
                <a:spcPts val="0"/>
              </a:spcAft>
              <a:buClr>
                <a:schemeClr val="dk1"/>
              </a:buClr>
              <a:buSzPts val="1200"/>
              <a:buChar char="❑"/>
            </a:pPr>
            <a:r>
              <a:rPr lang="es-ES"/>
              <a:t>Proveer soporte y actualizaciones según sea necesario.</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1"/>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FLUJOS DE TRABAJO RUP</a:t>
            </a:r>
            <a:endParaRPr/>
          </a:p>
        </p:txBody>
      </p:sp>
      <p:pic>
        <p:nvPicPr>
          <p:cNvPr id="330" name="Google Shape;330;p31"/>
          <p:cNvPicPr preferRelativeResize="0"/>
          <p:nvPr>
            <p:ph idx="2" type="pic"/>
          </p:nvPr>
        </p:nvPicPr>
        <p:blipFill rotWithShape="1">
          <a:blip r:embed="rId3">
            <a:alphaModFix/>
          </a:blip>
          <a:srcRect b="0" l="15527" r="15525" t="0"/>
          <a:stretch/>
        </p:blipFill>
        <p:spPr>
          <a:xfrm>
            <a:off x="5440218" y="1383716"/>
            <a:ext cx="3124633" cy="3398497"/>
          </a:xfrm>
          <a:prstGeom prst="rect">
            <a:avLst/>
          </a:prstGeom>
          <a:noFill/>
          <a:ln>
            <a:noFill/>
          </a:ln>
        </p:spPr>
      </p:pic>
      <p:sp>
        <p:nvSpPr>
          <p:cNvPr id="331" name="Google Shape;331;p31"/>
          <p:cNvSpPr txBox="1"/>
          <p:nvPr>
            <p:ph idx="1" type="body"/>
          </p:nvPr>
        </p:nvSpPr>
        <p:spPr>
          <a:xfrm>
            <a:off x="468312" y="809626"/>
            <a:ext cx="8208000"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FT DE SOPORTE – GESTIÓN DE CONFIGURACIÓN Y CAMBIOS</a:t>
            </a:r>
            <a:endParaRPr/>
          </a:p>
        </p:txBody>
      </p:sp>
      <p:sp>
        <p:nvSpPr>
          <p:cNvPr id="332" name="Google Shape;332;p31"/>
          <p:cNvSpPr txBox="1"/>
          <p:nvPr>
            <p:ph idx="4" type="body"/>
          </p:nvPr>
        </p:nvSpPr>
        <p:spPr>
          <a:xfrm>
            <a:off x="671513" y="1340387"/>
            <a:ext cx="4630160" cy="4096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None/>
            </a:pPr>
            <a:r>
              <a:rPr b="1" lang="es-ES"/>
              <a:t>Objetivo</a:t>
            </a:r>
            <a:r>
              <a:rPr lang="es-ES"/>
              <a:t>: Mantener la integridad del producto, gestionar versiones y manejar cambios.</a:t>
            </a:r>
            <a:endParaRPr/>
          </a:p>
          <a:p>
            <a:pPr indent="0" lvl="0" marL="0" rtl="0" algn="l">
              <a:lnSpc>
                <a:spcPct val="100000"/>
              </a:lnSpc>
              <a:spcBef>
                <a:spcPts val="1200"/>
              </a:spcBef>
              <a:spcAft>
                <a:spcPts val="0"/>
              </a:spcAft>
              <a:buClr>
                <a:schemeClr val="dk1"/>
              </a:buClr>
              <a:buSzPts val="1200"/>
              <a:buNone/>
            </a:pPr>
            <a:r>
              <a:rPr b="1" lang="es-ES"/>
              <a:t>Actividades Principales</a:t>
            </a:r>
            <a:r>
              <a:rPr lang="es-ES"/>
              <a:t>:</a:t>
            </a:r>
            <a:endParaRPr/>
          </a:p>
          <a:p>
            <a:pPr indent="-266700" lvl="0" marL="266700" rtl="0" algn="l">
              <a:lnSpc>
                <a:spcPct val="100000"/>
              </a:lnSpc>
              <a:spcBef>
                <a:spcPts val="1200"/>
              </a:spcBef>
              <a:spcAft>
                <a:spcPts val="0"/>
              </a:spcAft>
              <a:buClr>
                <a:schemeClr val="dk1"/>
              </a:buClr>
              <a:buSzPts val="1200"/>
              <a:buChar char="❑"/>
            </a:pPr>
            <a:r>
              <a:rPr lang="es-ES"/>
              <a:t>Registrar y gestionar diferentes versiones del producto.</a:t>
            </a:r>
            <a:endParaRPr/>
          </a:p>
          <a:p>
            <a:pPr indent="-266700" lvl="0" marL="266700" rtl="0" algn="l">
              <a:lnSpc>
                <a:spcPct val="100000"/>
              </a:lnSpc>
              <a:spcBef>
                <a:spcPts val="1200"/>
              </a:spcBef>
              <a:spcAft>
                <a:spcPts val="0"/>
              </a:spcAft>
              <a:buClr>
                <a:schemeClr val="dk1"/>
              </a:buClr>
              <a:buSzPts val="1200"/>
              <a:buChar char="❑"/>
            </a:pPr>
            <a:r>
              <a:rPr lang="es-ES"/>
              <a:t>Evaluar, aprobar y realizar cambios en el producto.</a:t>
            </a:r>
            <a:endParaRPr/>
          </a:p>
          <a:p>
            <a:pPr indent="-266700" lvl="0" marL="266700" rtl="0" algn="l">
              <a:lnSpc>
                <a:spcPct val="100000"/>
              </a:lnSpc>
              <a:spcBef>
                <a:spcPts val="1200"/>
              </a:spcBef>
              <a:spcAft>
                <a:spcPts val="0"/>
              </a:spcAft>
              <a:buClr>
                <a:schemeClr val="dk1"/>
              </a:buClr>
              <a:buSzPts val="1200"/>
              <a:buChar char="❑"/>
            </a:pPr>
            <a:r>
              <a:rPr lang="es-ES"/>
              <a:t>Asegurar que todos los componentes están en su lugar y funcionan correctamente.</a:t>
            </a:r>
            <a:endParaRPr/>
          </a:p>
          <a:p>
            <a:pPr indent="-266700" lvl="0" marL="266700" rtl="0" algn="l">
              <a:lnSpc>
                <a:spcPct val="100000"/>
              </a:lnSpc>
              <a:spcBef>
                <a:spcPts val="1200"/>
              </a:spcBef>
              <a:spcAft>
                <a:spcPts val="0"/>
              </a:spcAft>
              <a:buClr>
                <a:schemeClr val="dk1"/>
              </a:buClr>
              <a:buSzPts val="1200"/>
              <a:buChar char="❑"/>
            </a:pPr>
            <a:r>
              <a:rPr lang="es-ES"/>
              <a:t>Verificar que se estén siguiendo los procesos y políticas adecuados.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2"/>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FLUJOS DE TRABAJO RUP</a:t>
            </a:r>
            <a:endParaRPr/>
          </a:p>
        </p:txBody>
      </p:sp>
      <p:pic>
        <p:nvPicPr>
          <p:cNvPr id="339" name="Google Shape;339;p32"/>
          <p:cNvPicPr preferRelativeResize="0"/>
          <p:nvPr>
            <p:ph idx="2" type="pic"/>
          </p:nvPr>
        </p:nvPicPr>
        <p:blipFill rotWithShape="1">
          <a:blip r:embed="rId3">
            <a:alphaModFix/>
          </a:blip>
          <a:srcRect b="0" l="19338" r="19339" t="0"/>
          <a:stretch/>
        </p:blipFill>
        <p:spPr>
          <a:xfrm>
            <a:off x="5495636" y="1378805"/>
            <a:ext cx="3180052" cy="3458773"/>
          </a:xfrm>
          <a:prstGeom prst="rect">
            <a:avLst/>
          </a:prstGeom>
          <a:noFill/>
          <a:ln>
            <a:noFill/>
          </a:ln>
        </p:spPr>
      </p:pic>
      <p:sp>
        <p:nvSpPr>
          <p:cNvPr id="340" name="Google Shape;340;p32"/>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FT DE SOPORTE – GESTIÓN DE PROYECTO</a:t>
            </a:r>
            <a:endParaRPr/>
          </a:p>
        </p:txBody>
      </p:sp>
      <p:sp>
        <p:nvSpPr>
          <p:cNvPr id="341" name="Google Shape;341;p32"/>
          <p:cNvSpPr txBox="1"/>
          <p:nvPr>
            <p:ph idx="4" type="body"/>
          </p:nvPr>
        </p:nvSpPr>
        <p:spPr>
          <a:xfrm>
            <a:off x="763877" y="1319923"/>
            <a:ext cx="4620923" cy="4096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None/>
            </a:pPr>
            <a:r>
              <a:rPr b="1" lang="es-ES"/>
              <a:t>Objetivo</a:t>
            </a:r>
            <a:r>
              <a:rPr lang="es-ES"/>
              <a:t>: Planificar, rastrear y controlar el desarrollo del proyecto.</a:t>
            </a:r>
            <a:endParaRPr/>
          </a:p>
          <a:p>
            <a:pPr indent="0" lvl="0" marL="0" rtl="0" algn="l">
              <a:lnSpc>
                <a:spcPct val="100000"/>
              </a:lnSpc>
              <a:spcBef>
                <a:spcPts val="1200"/>
              </a:spcBef>
              <a:spcAft>
                <a:spcPts val="0"/>
              </a:spcAft>
              <a:buClr>
                <a:schemeClr val="dk1"/>
              </a:buClr>
              <a:buSzPts val="1200"/>
              <a:buNone/>
            </a:pPr>
            <a:r>
              <a:rPr b="1" lang="es-ES"/>
              <a:t>Actividades Principales</a:t>
            </a:r>
            <a:r>
              <a:rPr lang="es-ES"/>
              <a:t>:</a:t>
            </a:r>
            <a:endParaRPr/>
          </a:p>
          <a:p>
            <a:pPr indent="-266700" lvl="0" marL="266700" rtl="0" algn="l">
              <a:lnSpc>
                <a:spcPct val="100000"/>
              </a:lnSpc>
              <a:spcBef>
                <a:spcPts val="1200"/>
              </a:spcBef>
              <a:spcAft>
                <a:spcPts val="0"/>
              </a:spcAft>
              <a:buClr>
                <a:schemeClr val="dk1"/>
              </a:buClr>
              <a:buSzPts val="1200"/>
              <a:buChar char="❑"/>
            </a:pPr>
            <a:r>
              <a:rPr lang="es-ES"/>
              <a:t>Definir los objetivos, alcance y limitaciones del proyecto.</a:t>
            </a:r>
            <a:endParaRPr/>
          </a:p>
          <a:p>
            <a:pPr indent="-266700" lvl="0" marL="266700" rtl="0" algn="l">
              <a:lnSpc>
                <a:spcPct val="100000"/>
              </a:lnSpc>
              <a:spcBef>
                <a:spcPts val="1200"/>
              </a:spcBef>
              <a:spcAft>
                <a:spcPts val="0"/>
              </a:spcAft>
              <a:buClr>
                <a:schemeClr val="dk1"/>
              </a:buClr>
              <a:buSzPts val="1200"/>
              <a:buChar char="❑"/>
            </a:pPr>
            <a:r>
              <a:rPr lang="es-ES"/>
              <a:t>Crear un plan detallado, incluyendo cronograma, recursos y presupuesto.</a:t>
            </a:r>
            <a:endParaRPr/>
          </a:p>
          <a:p>
            <a:pPr indent="-266700" lvl="0" marL="266700" rtl="0" algn="l">
              <a:lnSpc>
                <a:spcPct val="100000"/>
              </a:lnSpc>
              <a:spcBef>
                <a:spcPts val="1200"/>
              </a:spcBef>
              <a:spcAft>
                <a:spcPts val="0"/>
              </a:spcAft>
              <a:buClr>
                <a:schemeClr val="dk1"/>
              </a:buClr>
              <a:buSzPts val="1200"/>
              <a:buChar char="❑"/>
            </a:pPr>
            <a:r>
              <a:rPr lang="es-ES"/>
              <a:t>Seguir el progreso, identificar desviaciones y tomar medidas correctivas.</a:t>
            </a:r>
            <a:endParaRPr/>
          </a:p>
          <a:p>
            <a:pPr indent="-266700" lvl="0" marL="266700" rtl="0" algn="l">
              <a:lnSpc>
                <a:spcPct val="100000"/>
              </a:lnSpc>
              <a:spcBef>
                <a:spcPts val="1200"/>
              </a:spcBef>
              <a:spcAft>
                <a:spcPts val="0"/>
              </a:spcAft>
              <a:buClr>
                <a:schemeClr val="dk1"/>
              </a:buClr>
              <a:buSzPts val="1200"/>
              <a:buChar char="❑"/>
            </a:pPr>
            <a:r>
              <a:rPr lang="es-ES"/>
              <a:t>Identificar, analizar y gestionar riesgos potenciales.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3"/>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1F85A6"/>
              </a:buClr>
              <a:buSzPts val="1800"/>
              <a:buNone/>
            </a:pPr>
            <a:r>
              <a:rPr b="0" lang="es-ES"/>
              <a:t>/ FLUJOS DE TRABAJO RUP</a:t>
            </a:r>
            <a:endParaRPr/>
          </a:p>
        </p:txBody>
      </p:sp>
      <p:pic>
        <p:nvPicPr>
          <p:cNvPr id="348" name="Google Shape;348;p33"/>
          <p:cNvPicPr preferRelativeResize="0"/>
          <p:nvPr>
            <p:ph idx="2" type="pic"/>
          </p:nvPr>
        </p:nvPicPr>
        <p:blipFill rotWithShape="1">
          <a:blip r:embed="rId3">
            <a:alphaModFix/>
          </a:blip>
          <a:srcRect b="0" l="19338" r="19339" t="0"/>
          <a:stretch/>
        </p:blipFill>
        <p:spPr>
          <a:xfrm>
            <a:off x="5551054" y="1380201"/>
            <a:ext cx="3124633" cy="3398496"/>
          </a:xfrm>
          <a:prstGeom prst="rect">
            <a:avLst/>
          </a:prstGeom>
          <a:noFill/>
          <a:ln>
            <a:noFill/>
          </a:ln>
        </p:spPr>
      </p:pic>
      <p:sp>
        <p:nvSpPr>
          <p:cNvPr id="349" name="Google Shape;349;p33"/>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FT DE SOPORTE – GESTIÓN DE AMBIENTE</a:t>
            </a:r>
            <a:endParaRPr/>
          </a:p>
        </p:txBody>
      </p:sp>
      <p:sp>
        <p:nvSpPr>
          <p:cNvPr id="350" name="Google Shape;350;p33"/>
          <p:cNvSpPr txBox="1"/>
          <p:nvPr>
            <p:ph idx="4" type="body"/>
          </p:nvPr>
        </p:nvSpPr>
        <p:spPr>
          <a:xfrm>
            <a:off x="689985" y="1251818"/>
            <a:ext cx="4583979" cy="4096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None/>
            </a:pPr>
            <a:r>
              <a:rPr b="1" lang="es-ES"/>
              <a:t>Objetivo</a:t>
            </a:r>
            <a:r>
              <a:rPr lang="es-ES"/>
              <a:t>: Definir y mantener el entorno de desarrollo, herramientas y procesos.</a:t>
            </a:r>
            <a:endParaRPr/>
          </a:p>
          <a:p>
            <a:pPr indent="0" lvl="0" marL="0" rtl="0" algn="l">
              <a:lnSpc>
                <a:spcPct val="100000"/>
              </a:lnSpc>
              <a:spcBef>
                <a:spcPts val="1200"/>
              </a:spcBef>
              <a:spcAft>
                <a:spcPts val="0"/>
              </a:spcAft>
              <a:buClr>
                <a:schemeClr val="dk1"/>
              </a:buClr>
              <a:buSzPts val="1200"/>
              <a:buNone/>
            </a:pPr>
            <a:r>
              <a:rPr b="1" lang="es-ES"/>
              <a:t>Actividades Principales</a:t>
            </a:r>
            <a:r>
              <a:rPr lang="es-ES"/>
              <a:t>:</a:t>
            </a:r>
            <a:endParaRPr/>
          </a:p>
          <a:p>
            <a:pPr indent="-266700" lvl="0" marL="266700" rtl="0" algn="l">
              <a:lnSpc>
                <a:spcPct val="100000"/>
              </a:lnSpc>
              <a:spcBef>
                <a:spcPts val="1200"/>
              </a:spcBef>
              <a:spcAft>
                <a:spcPts val="0"/>
              </a:spcAft>
              <a:buClr>
                <a:schemeClr val="dk1"/>
              </a:buClr>
              <a:buSzPts val="1200"/>
              <a:buChar char="❑"/>
            </a:pPr>
            <a:r>
              <a:rPr lang="es-ES"/>
              <a:t>Escoger las herramientas adecuadas para desarrollar y gestionar el proyecto.</a:t>
            </a:r>
            <a:endParaRPr/>
          </a:p>
          <a:p>
            <a:pPr indent="-266700" lvl="0" marL="266700" rtl="0" algn="l">
              <a:lnSpc>
                <a:spcPct val="100000"/>
              </a:lnSpc>
              <a:spcBef>
                <a:spcPts val="1200"/>
              </a:spcBef>
              <a:spcAft>
                <a:spcPts val="0"/>
              </a:spcAft>
              <a:buClr>
                <a:schemeClr val="dk1"/>
              </a:buClr>
              <a:buSzPts val="1200"/>
              <a:buChar char="❑"/>
            </a:pPr>
            <a:r>
              <a:rPr lang="es-ES"/>
              <a:t>Preparar el entorno donde se desarrollará el producto, incluyendo servidores, bases de datos y otras tecnologías.</a:t>
            </a:r>
            <a:endParaRPr/>
          </a:p>
          <a:p>
            <a:pPr indent="-266700" lvl="0" marL="266700" rtl="0" algn="l">
              <a:lnSpc>
                <a:spcPct val="100000"/>
              </a:lnSpc>
              <a:spcBef>
                <a:spcPts val="1200"/>
              </a:spcBef>
              <a:spcAft>
                <a:spcPts val="0"/>
              </a:spcAft>
              <a:buClr>
                <a:schemeClr val="dk1"/>
              </a:buClr>
              <a:buSzPts val="1200"/>
              <a:buChar char="❑"/>
            </a:pPr>
            <a:r>
              <a:rPr lang="es-ES"/>
              <a:t>Establecer los procesos y métodos a seguir durante el proyecto.</a:t>
            </a:r>
            <a:endParaRPr/>
          </a:p>
          <a:p>
            <a:pPr indent="-266700" lvl="0" marL="266700" rtl="0" algn="l">
              <a:lnSpc>
                <a:spcPct val="100000"/>
              </a:lnSpc>
              <a:spcBef>
                <a:spcPts val="1200"/>
              </a:spcBef>
              <a:spcAft>
                <a:spcPts val="0"/>
              </a:spcAft>
              <a:buClr>
                <a:schemeClr val="dk1"/>
              </a:buClr>
              <a:buSzPts val="1200"/>
              <a:buChar char="❑"/>
            </a:pPr>
            <a:r>
              <a:rPr lang="es-ES"/>
              <a:t>Proporcionar apoyo técnico y recursos a los miembros del equipo.</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4"/>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357" name="Google Shape;357;p34"/>
          <p:cNvSpPr/>
          <p:nvPr/>
        </p:nvSpPr>
        <p:spPr>
          <a:xfrm>
            <a:off x="1276149" y="770440"/>
            <a:ext cx="7204492" cy="453966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700"/>
              <a:buFont typeface="Arial"/>
              <a:buChar char="•"/>
            </a:pPr>
            <a:r>
              <a:rPr b="0" i="0" lang="es-ES" sz="1700" u="none" cap="none" strike="noStrike">
                <a:solidFill>
                  <a:schemeClr val="lt1"/>
                </a:solidFill>
                <a:latin typeface="Calibri"/>
                <a:ea typeface="Calibri"/>
                <a:cs typeface="Calibri"/>
                <a:sym typeface="Calibri"/>
              </a:rPr>
              <a:t>RUP ofrece un marco metodológico completo que integra aspectos esenciales como requisitos, diseño, implementación, pruebas y despliegue, respaldados por flujos de trabajo centrales y de soporte.</a:t>
            </a:r>
            <a:endParaRPr b="0" i="0" sz="1400" u="none" cap="none" strike="noStrike">
              <a:solidFill>
                <a:srgbClr val="000000"/>
              </a:solidFill>
              <a:latin typeface="Arial"/>
              <a:ea typeface="Arial"/>
              <a:cs typeface="Arial"/>
              <a:sym typeface="Arial"/>
            </a:endParaRPr>
          </a:p>
          <a:p>
            <a:pPr indent="-177800" lvl="0" marL="285750" marR="0" rtl="0" algn="l">
              <a:lnSpc>
                <a:spcPct val="100000"/>
              </a:lnSpc>
              <a:spcBef>
                <a:spcPts val="0"/>
              </a:spcBef>
              <a:spcAft>
                <a:spcPts val="0"/>
              </a:spcAft>
              <a:buClr>
                <a:schemeClr val="dk1"/>
              </a:buClr>
              <a:buSzPts val="1700"/>
              <a:buFont typeface="Arial"/>
              <a:buNone/>
            </a:pPr>
            <a:r>
              <a:t/>
            </a:r>
            <a:endParaRPr b="0" i="0" sz="1700" u="none" cap="none" strike="noStrike">
              <a:solidFill>
                <a:schemeClr val="lt1"/>
              </a:solidFill>
              <a:latin typeface="Calibri"/>
              <a:ea typeface="Calibri"/>
              <a:cs typeface="Calibri"/>
              <a:sym typeface="Calibri"/>
            </a:endParaRPr>
          </a:p>
          <a:p>
            <a:pPr indent="-285750" lvl="0" marL="285750" marR="0" rtl="0" algn="l">
              <a:lnSpc>
                <a:spcPct val="100000"/>
              </a:lnSpc>
              <a:spcBef>
                <a:spcPts val="0"/>
              </a:spcBef>
              <a:spcAft>
                <a:spcPts val="0"/>
              </a:spcAft>
              <a:buClr>
                <a:schemeClr val="lt1"/>
              </a:buClr>
              <a:buSzPts val="1700"/>
              <a:buFont typeface="Arial"/>
              <a:buChar char="•"/>
            </a:pPr>
            <a:r>
              <a:rPr b="0" i="0" lang="es-ES" sz="1700" u="none" cap="none" strike="noStrike">
                <a:solidFill>
                  <a:schemeClr val="lt1"/>
                </a:solidFill>
                <a:latin typeface="Calibri"/>
                <a:ea typeface="Calibri"/>
                <a:cs typeface="Calibri"/>
                <a:sym typeface="Calibri"/>
              </a:rPr>
              <a:t>RUP es altamente adaptable a las necesidades del proyecto, permitiendo una personalización en función de la complejidad, el tamaño, los recursos y los objetivos del proyecto.</a:t>
            </a:r>
            <a:endParaRPr b="0" i="0" sz="1400" u="none" cap="none" strike="noStrike">
              <a:solidFill>
                <a:srgbClr val="000000"/>
              </a:solidFill>
              <a:latin typeface="Arial"/>
              <a:ea typeface="Arial"/>
              <a:cs typeface="Arial"/>
              <a:sym typeface="Arial"/>
            </a:endParaRPr>
          </a:p>
          <a:p>
            <a:pPr indent="-177800" lvl="0" marL="285750" marR="0" rtl="0" algn="l">
              <a:lnSpc>
                <a:spcPct val="100000"/>
              </a:lnSpc>
              <a:spcBef>
                <a:spcPts val="0"/>
              </a:spcBef>
              <a:spcAft>
                <a:spcPts val="0"/>
              </a:spcAft>
              <a:buClr>
                <a:schemeClr val="dk1"/>
              </a:buClr>
              <a:buSzPts val="1700"/>
              <a:buFont typeface="Arial"/>
              <a:buNone/>
            </a:pPr>
            <a:r>
              <a:t/>
            </a:r>
            <a:endParaRPr b="0" i="0" sz="1700" u="none" cap="none" strike="noStrike">
              <a:solidFill>
                <a:schemeClr val="lt1"/>
              </a:solidFill>
              <a:latin typeface="Calibri"/>
              <a:ea typeface="Calibri"/>
              <a:cs typeface="Calibri"/>
              <a:sym typeface="Calibri"/>
            </a:endParaRPr>
          </a:p>
          <a:p>
            <a:pPr indent="-285750" lvl="0" marL="285750" marR="0" rtl="0" algn="l">
              <a:lnSpc>
                <a:spcPct val="100000"/>
              </a:lnSpc>
              <a:spcBef>
                <a:spcPts val="0"/>
              </a:spcBef>
              <a:spcAft>
                <a:spcPts val="0"/>
              </a:spcAft>
              <a:buClr>
                <a:schemeClr val="lt1"/>
              </a:buClr>
              <a:buSzPts val="1700"/>
              <a:buFont typeface="Arial"/>
              <a:buChar char="•"/>
            </a:pPr>
            <a:r>
              <a:rPr b="0" i="0" lang="es-ES" sz="1700" u="none" cap="none" strike="noStrike">
                <a:solidFill>
                  <a:schemeClr val="lt1"/>
                </a:solidFill>
                <a:latin typeface="Calibri"/>
                <a:ea typeface="Calibri"/>
                <a:cs typeface="Calibri"/>
                <a:sym typeface="Calibri"/>
              </a:rPr>
              <a:t>Mediante la promoción de prácticas como el control de versiones, la gestión de cambios, y la comunicación clara entre los stakeholders, RUP promueve la calidad del producto y la colaboración efectiva entre los miembros del equipo.</a:t>
            </a:r>
            <a:endParaRPr b="0" i="0" sz="1400" u="none" cap="none" strike="noStrike">
              <a:solidFill>
                <a:srgbClr val="000000"/>
              </a:solidFill>
              <a:latin typeface="Arial"/>
              <a:ea typeface="Arial"/>
              <a:cs typeface="Arial"/>
              <a:sym typeface="Arial"/>
            </a:endParaRPr>
          </a:p>
          <a:p>
            <a:pPr indent="-177800" lvl="0" marL="285750" marR="0" rtl="0" algn="l">
              <a:lnSpc>
                <a:spcPct val="100000"/>
              </a:lnSpc>
              <a:spcBef>
                <a:spcPts val="0"/>
              </a:spcBef>
              <a:spcAft>
                <a:spcPts val="0"/>
              </a:spcAft>
              <a:buClr>
                <a:schemeClr val="dk1"/>
              </a:buClr>
              <a:buSzPts val="1700"/>
              <a:buFont typeface="Arial"/>
              <a:buNone/>
            </a:pPr>
            <a:r>
              <a:t/>
            </a:r>
            <a:endParaRPr b="0" i="0" sz="1700" u="none" cap="none" strike="noStrike">
              <a:solidFill>
                <a:schemeClr val="lt1"/>
              </a:solidFill>
              <a:latin typeface="Calibri"/>
              <a:ea typeface="Calibri"/>
              <a:cs typeface="Calibri"/>
              <a:sym typeface="Calibri"/>
            </a:endParaRPr>
          </a:p>
          <a:p>
            <a:pPr indent="-285750" lvl="0" marL="285750" marR="0" rtl="0" algn="l">
              <a:lnSpc>
                <a:spcPct val="100000"/>
              </a:lnSpc>
              <a:spcBef>
                <a:spcPts val="0"/>
              </a:spcBef>
              <a:spcAft>
                <a:spcPts val="0"/>
              </a:spcAft>
              <a:buClr>
                <a:schemeClr val="lt1"/>
              </a:buClr>
              <a:buSzPts val="1700"/>
              <a:buFont typeface="Arial"/>
              <a:buChar char="•"/>
            </a:pPr>
            <a:r>
              <a:rPr b="0" i="0" lang="es-ES" sz="1700" u="none" cap="none" strike="noStrike">
                <a:solidFill>
                  <a:schemeClr val="lt1"/>
                </a:solidFill>
                <a:latin typeface="Calibri"/>
                <a:ea typeface="Calibri"/>
                <a:cs typeface="Calibri"/>
                <a:sym typeface="Calibri"/>
              </a:rPr>
              <a:t>La aplicación de conceptos como clases, objetos, encapsulación, herencia y polimorfismo en RUP refleja un enfoque orientado a objetos que se centra en la reutilización, la modularidad y la eficiencia, facilitando el desarrollo y el mantenimiento de sistemas complejos.</a:t>
            </a:r>
            <a:endParaRPr b="0" i="0" sz="1400" u="none" cap="none" strike="noStrike">
              <a:solidFill>
                <a:srgbClr val="000000"/>
              </a:solidFill>
              <a:latin typeface="Arial"/>
              <a:ea typeface="Arial"/>
              <a:cs typeface="Arial"/>
              <a:sym typeface="Arial"/>
            </a:endParaRPr>
          </a:p>
        </p:txBody>
      </p:sp>
      <p:sp>
        <p:nvSpPr>
          <p:cNvPr id="358" name="Google Shape;358;p34"/>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700"/>
              <a:buFont typeface="Calibri"/>
              <a:buNone/>
            </a:pPr>
            <a:r>
              <a:rPr b="0" i="0" lang="es-ES" sz="1700" u="none" cap="none" strike="noStrike">
                <a:solidFill>
                  <a:schemeClr val="lt1"/>
                </a:solidFill>
                <a:latin typeface="Calibri"/>
                <a:ea typeface="Calibri"/>
                <a:cs typeface="Calibri"/>
                <a:sym typeface="Calibri"/>
              </a:rPr>
              <a:t>/ CONCLUSIONES</a:t>
            </a:r>
            <a:endParaRPr b="0" i="0" sz="1800" u="none" cap="none" strike="noStrike">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5"/>
          <p:cNvSpPr txBox="1"/>
          <p:nvPr/>
        </p:nvSpPr>
        <p:spPr>
          <a:xfrm>
            <a:off x="703794" y="724844"/>
            <a:ext cx="8185713" cy="4369670"/>
          </a:xfrm>
          <a:prstGeom prst="rect">
            <a:avLst/>
          </a:prstGeom>
          <a:noFill/>
          <a:ln>
            <a:noFill/>
          </a:ln>
        </p:spPr>
        <p:txBody>
          <a:bodyPr anchorCtr="0" anchor="t" bIns="91425" lIns="91425" spcFirstLastPara="1" rIns="91425" wrap="square" tIns="91425">
            <a:noAutofit/>
          </a:bodyPr>
          <a:lstStyle/>
          <a:p>
            <a:pPr indent="-285750" lvl="0" marL="285750" marR="0" rtl="0" algn="l">
              <a:lnSpc>
                <a:spcPct val="100000"/>
              </a:lnSpc>
              <a:spcBef>
                <a:spcPts val="0"/>
              </a:spcBef>
              <a:spcAft>
                <a:spcPts val="0"/>
              </a:spcAft>
              <a:buClr>
                <a:schemeClr val="dk1"/>
              </a:buClr>
              <a:buSzPts val="1600"/>
              <a:buFont typeface="Arial"/>
              <a:buChar char="•"/>
            </a:pPr>
            <a:r>
              <a:rPr b="0" i="0" lang="es-ES" sz="1600" u="none" cap="none" strike="noStrike">
                <a:solidFill>
                  <a:schemeClr val="dk1"/>
                </a:solidFill>
                <a:latin typeface="Calibri"/>
                <a:ea typeface="Calibri"/>
                <a:cs typeface="Calibri"/>
                <a:sym typeface="Calibri"/>
              </a:rPr>
              <a:t>Kruchten, P. (2003). The Rational Unified Process: An Introduction (3ra edición). Addison-Wesley Professional.</a:t>
            </a:r>
            <a:endParaRPr b="0" i="0" sz="1400" u="none" cap="none" strike="noStrike">
              <a:solidFill>
                <a:srgbClr val="000000"/>
              </a:solidFill>
              <a:latin typeface="Arial"/>
              <a:ea typeface="Arial"/>
              <a:cs typeface="Arial"/>
              <a:sym typeface="Arial"/>
            </a:endParaRPr>
          </a:p>
          <a:p>
            <a:pPr indent="-184150" lvl="0" marL="28575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600"/>
              <a:buFont typeface="Arial"/>
              <a:buChar char="•"/>
            </a:pPr>
            <a:r>
              <a:rPr b="0" i="0" lang="es-ES" sz="1600" u="none" cap="none" strike="noStrike">
                <a:solidFill>
                  <a:schemeClr val="dk1"/>
                </a:solidFill>
                <a:latin typeface="Calibri"/>
                <a:ea typeface="Calibri"/>
                <a:cs typeface="Calibri"/>
                <a:sym typeface="Calibri"/>
              </a:rPr>
              <a:t>Jacobson, I., Christerson, M., Jonsson, P., &amp; Övergaard, G. (1992). Object-Oriented Software Engineering: A Use Case Driven Approach. Addison-Wesley.</a:t>
            </a:r>
            <a:endParaRPr b="0" i="0" sz="1400" u="none" cap="none" strike="noStrike">
              <a:solidFill>
                <a:srgbClr val="000000"/>
              </a:solidFill>
              <a:latin typeface="Arial"/>
              <a:ea typeface="Arial"/>
              <a:cs typeface="Arial"/>
              <a:sym typeface="Arial"/>
            </a:endParaRPr>
          </a:p>
          <a:p>
            <a:pPr indent="-184150" lvl="0" marL="28575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600"/>
              <a:buFont typeface="Arial"/>
              <a:buChar char="•"/>
            </a:pPr>
            <a:r>
              <a:rPr b="0" i="0" lang="es-ES" sz="1600" u="none" cap="none" strike="noStrike">
                <a:solidFill>
                  <a:schemeClr val="dk1"/>
                </a:solidFill>
                <a:latin typeface="Calibri"/>
                <a:ea typeface="Calibri"/>
                <a:cs typeface="Calibri"/>
                <a:sym typeface="Calibri"/>
              </a:rPr>
              <a:t>Martin, R. C., &amp; Martin, M. (2002). Agile Software Development: Principles, Patterns, and Practices. Prentice Hall.</a:t>
            </a:r>
            <a:endParaRPr b="0" i="0" sz="1400" u="none" cap="none" strike="noStrike">
              <a:solidFill>
                <a:srgbClr val="000000"/>
              </a:solidFill>
              <a:latin typeface="Arial"/>
              <a:ea typeface="Arial"/>
              <a:cs typeface="Arial"/>
              <a:sym typeface="Arial"/>
            </a:endParaRPr>
          </a:p>
          <a:p>
            <a:pPr indent="-184150" lvl="0" marL="28575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600"/>
              <a:buFont typeface="Arial"/>
              <a:buChar char="•"/>
            </a:pPr>
            <a:r>
              <a:rPr b="0" i="0" lang="es-ES" sz="1600" u="none" cap="none" strike="noStrike">
                <a:solidFill>
                  <a:schemeClr val="dk1"/>
                </a:solidFill>
                <a:latin typeface="Calibri"/>
                <a:ea typeface="Calibri"/>
                <a:cs typeface="Calibri"/>
                <a:sym typeface="Calibri"/>
              </a:rPr>
              <a:t>Booch, G., Jacobson, I., &amp; Rumbaugh, J. (n.d.). The Unified Modeling Language User Guide. URL: </a:t>
            </a:r>
            <a:r>
              <a:rPr b="0" i="0" lang="es-ES" sz="1600" u="sng" cap="none" strike="noStrike">
                <a:solidFill>
                  <a:schemeClr val="dk1"/>
                </a:solidFill>
                <a:latin typeface="Calibri"/>
                <a:ea typeface="Calibri"/>
                <a:cs typeface="Calibri"/>
                <a:sym typeface="Calibri"/>
                <a:hlinkClick r:id="rId3">
                  <a:extLst>
                    <a:ext uri="{A12FA001-AC4F-418D-AE19-62706E023703}">
                      <ahyp:hlinkClr val="tx"/>
                    </a:ext>
                  </a:extLst>
                </a:hlinkClick>
              </a:rPr>
              <a:t>http://www.informit.com/store/unified-modeling-language-user-guide-9780201571684</a:t>
            </a:r>
            <a:endParaRPr b="0" i="0" sz="1600" u="none" cap="none" strike="noStrike">
              <a:solidFill>
                <a:schemeClr val="dk1"/>
              </a:solidFill>
              <a:latin typeface="Calibri"/>
              <a:ea typeface="Calibri"/>
              <a:cs typeface="Calibri"/>
              <a:sym typeface="Calibri"/>
            </a:endParaRPr>
          </a:p>
          <a:p>
            <a:pPr indent="-184150" lvl="0" marL="28575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73025" lvl="0" marL="174625"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365" name="Google Shape;365;p35"/>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38AD7"/>
              </a:buClr>
              <a:buSzPts val="1700"/>
              <a:buFont typeface="Calibri"/>
              <a:buNone/>
            </a:pPr>
            <a:r>
              <a:rPr b="0" i="0" lang="es-ES" sz="1700" u="none" cap="none" strike="noStrike">
                <a:solidFill>
                  <a:srgbClr val="438AD7"/>
                </a:solidFill>
                <a:latin typeface="Calibri"/>
                <a:ea typeface="Calibri"/>
                <a:cs typeface="Calibri"/>
                <a:sym typeface="Calibri"/>
              </a:rPr>
              <a:t>/ BIBLIOGRAFÍA</a:t>
            </a:r>
            <a:endParaRPr b="0" i="0" sz="1800" u="none" cap="none" strike="noStrike">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4"/>
          <p:cNvSpPr txBox="1"/>
          <p:nvPr>
            <p:ph idx="1" type="body"/>
          </p:nvPr>
        </p:nvSpPr>
        <p:spPr>
          <a:xfrm>
            <a:off x="475687" y="804863"/>
            <a:ext cx="8207375"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ENFOQUE ORIENTADO A OBJETOS</a:t>
            </a:r>
            <a:endParaRPr/>
          </a:p>
        </p:txBody>
      </p:sp>
      <p:sp>
        <p:nvSpPr>
          <p:cNvPr id="86" name="Google Shape;86;p4"/>
          <p:cNvSpPr txBox="1"/>
          <p:nvPr>
            <p:ph idx="3" type="body"/>
          </p:nvPr>
        </p:nvSpPr>
        <p:spPr>
          <a:xfrm>
            <a:off x="475687"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INTRODUCCIÓN A LA ORIENTACIÓN A OBJETOS</a:t>
            </a:r>
            <a:endParaRPr/>
          </a:p>
        </p:txBody>
      </p:sp>
      <p:sp>
        <p:nvSpPr>
          <p:cNvPr id="87" name="Google Shape;87;p4"/>
          <p:cNvSpPr txBox="1"/>
          <p:nvPr>
            <p:ph idx="4" type="body"/>
          </p:nvPr>
        </p:nvSpPr>
        <p:spPr>
          <a:xfrm>
            <a:off x="475687" y="1169422"/>
            <a:ext cx="8200800" cy="1692000"/>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lang="es-ES"/>
              <a:t>Se basa en la organización y estructuración de datos y funciones en entidades llamadas “objetos”. Es un paradigma muy utilizado y esencial en el mundo de la programación.</a:t>
            </a:r>
            <a:endParaRPr/>
          </a:p>
          <a:p>
            <a:pPr indent="-266700" lvl="0" marL="266700" rtl="0" algn="l">
              <a:lnSpc>
                <a:spcPct val="100000"/>
              </a:lnSpc>
              <a:spcBef>
                <a:spcPts val="1200"/>
              </a:spcBef>
              <a:spcAft>
                <a:spcPts val="0"/>
              </a:spcAft>
              <a:buClr>
                <a:schemeClr val="dk1"/>
              </a:buClr>
              <a:buSzPts val="1200"/>
              <a:buChar char="❑"/>
            </a:pPr>
            <a:r>
              <a:rPr lang="es-ES"/>
              <a:t>Principales componentes:</a:t>
            </a:r>
            <a:endParaRPr/>
          </a:p>
        </p:txBody>
      </p:sp>
      <p:graphicFrame>
        <p:nvGraphicFramePr>
          <p:cNvPr id="88" name="Google Shape;88;p4"/>
          <p:cNvGraphicFramePr/>
          <p:nvPr/>
        </p:nvGraphicFramePr>
        <p:xfrm>
          <a:off x="869307" y="2227953"/>
          <a:ext cx="3000000" cy="3000000"/>
        </p:xfrm>
        <a:graphic>
          <a:graphicData uri="http://schemas.openxmlformats.org/drawingml/2006/table">
            <a:tbl>
              <a:tblPr bandRow="1" firstRow="1">
                <a:noFill/>
                <a:tableStyleId>{20B4E364-9F4F-4E9C-B252-DF66681AF35F}</a:tableStyleId>
              </a:tblPr>
              <a:tblGrid>
                <a:gridCol w="1526000"/>
                <a:gridCol w="1526000"/>
                <a:gridCol w="1526000"/>
                <a:gridCol w="1526000"/>
                <a:gridCol w="1526000"/>
              </a:tblGrid>
              <a:tr h="370850">
                <a:tc>
                  <a:txBody>
                    <a:bodyPr/>
                    <a:lstStyle/>
                    <a:p>
                      <a:pPr indent="0" lvl="0" marL="0" marR="0" rtl="0" algn="ctr">
                        <a:lnSpc>
                          <a:spcPct val="100000"/>
                        </a:lnSpc>
                        <a:spcBef>
                          <a:spcPts val="0"/>
                        </a:spcBef>
                        <a:spcAft>
                          <a:spcPts val="0"/>
                        </a:spcAft>
                        <a:buClr>
                          <a:srgbClr val="000000"/>
                        </a:buClr>
                        <a:buSzPts val="1600"/>
                        <a:buFont typeface="Arial"/>
                        <a:buNone/>
                      </a:pPr>
                      <a:r>
                        <a:rPr lang="es-ES" sz="1600" u="none" cap="none" strike="noStrike">
                          <a:solidFill>
                            <a:schemeClr val="dk1"/>
                          </a:solidFill>
                        </a:rPr>
                        <a:t>Objetos</a:t>
                      </a:r>
                      <a:endParaRPr sz="1400" u="none" cap="none" strike="noStrike"/>
                    </a:p>
                  </a:txBody>
                  <a:tcPr marT="45725" marB="45725" marR="91450" marL="91450">
                    <a:solidFill>
                      <a:srgbClr val="8CB3E3"/>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es-ES" sz="1600" u="none" cap="none" strike="noStrike">
                          <a:solidFill>
                            <a:schemeClr val="dk1"/>
                          </a:solidFill>
                        </a:rPr>
                        <a:t>Clases</a:t>
                      </a:r>
                      <a:endParaRPr sz="1400" u="none" cap="none" strike="noStrike"/>
                    </a:p>
                  </a:txBody>
                  <a:tcPr marT="45725" marB="45725" marR="91450" marL="91450">
                    <a:solidFill>
                      <a:srgbClr val="8CB3E3"/>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es-ES" sz="1600" u="none" cap="none" strike="noStrike">
                          <a:solidFill>
                            <a:schemeClr val="dk1"/>
                          </a:solidFill>
                        </a:rPr>
                        <a:t>Encapsulación</a:t>
                      </a:r>
                      <a:endParaRPr sz="1400" u="none" cap="none" strike="noStrike"/>
                    </a:p>
                  </a:txBody>
                  <a:tcPr marT="45725" marB="45725" marR="91450" marL="91450">
                    <a:solidFill>
                      <a:srgbClr val="8CB3E3"/>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es-ES" sz="1600" u="none" cap="none" strike="noStrike">
                          <a:solidFill>
                            <a:schemeClr val="dk1"/>
                          </a:solidFill>
                        </a:rPr>
                        <a:t>Herencia</a:t>
                      </a:r>
                      <a:endParaRPr sz="1400" u="none" cap="none" strike="noStrike"/>
                    </a:p>
                  </a:txBody>
                  <a:tcPr marT="45725" marB="45725" marR="91450" marL="91450">
                    <a:solidFill>
                      <a:srgbClr val="8CB3E3"/>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es-ES" sz="1600" u="none" cap="none" strike="noStrike">
                          <a:solidFill>
                            <a:schemeClr val="dk1"/>
                          </a:solidFill>
                        </a:rPr>
                        <a:t>Polimorfismo</a:t>
                      </a:r>
                      <a:endParaRPr sz="1400" u="none" cap="none" strike="noStrike"/>
                    </a:p>
                  </a:txBody>
                  <a:tcPr marT="45725" marB="45725" marR="91450" marL="91450">
                    <a:solidFill>
                      <a:srgbClr val="8CB3E3"/>
                    </a:solidFill>
                  </a:tcPr>
                </a:tc>
              </a:tr>
            </a:tbl>
          </a:graphicData>
        </a:graphic>
      </p:graphicFrame>
      <p:pic>
        <p:nvPicPr>
          <p:cNvPr id="89" name="Google Shape;89;p4"/>
          <p:cNvPicPr preferRelativeResize="0"/>
          <p:nvPr>
            <p:ph idx="2" type="pic"/>
          </p:nvPr>
        </p:nvPicPr>
        <p:blipFill rotWithShape="1">
          <a:blip r:embed="rId3">
            <a:alphaModFix/>
          </a:blip>
          <a:srcRect b="5489" l="0" r="0" t="5491"/>
          <a:stretch/>
        </p:blipFill>
        <p:spPr>
          <a:xfrm>
            <a:off x="869307" y="2992581"/>
            <a:ext cx="7147794" cy="208493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5"/>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INTRODUCCIÓN A LA ORIENTACIÓN A OBJETOS</a:t>
            </a:r>
            <a:endParaRPr/>
          </a:p>
        </p:txBody>
      </p:sp>
      <p:sp>
        <p:nvSpPr>
          <p:cNvPr id="96" name="Google Shape;96;p5"/>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OBJETOS</a:t>
            </a:r>
            <a:endParaRPr/>
          </a:p>
        </p:txBody>
      </p:sp>
      <p:sp>
        <p:nvSpPr>
          <p:cNvPr id="97" name="Google Shape;97;p5"/>
          <p:cNvSpPr txBox="1"/>
          <p:nvPr>
            <p:ph idx="4" type="body"/>
          </p:nvPr>
        </p:nvSpPr>
        <p:spPr>
          <a:xfrm>
            <a:off x="468313" y="1177927"/>
            <a:ext cx="4103687" cy="4096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None/>
            </a:pPr>
            <a:r>
              <a:rPr lang="es-ES"/>
              <a:t>Un objeto es una entidad individual que </a:t>
            </a:r>
            <a:r>
              <a:rPr b="1" lang="es-ES"/>
              <a:t>representa una instancia de una clase</a:t>
            </a:r>
            <a:r>
              <a:rPr lang="es-ES"/>
              <a:t>. Contiene atributos y métodos:</a:t>
            </a:r>
            <a:endParaRPr/>
          </a:p>
          <a:p>
            <a:pPr indent="-266700" lvl="0" marL="266700" rtl="0" algn="l">
              <a:lnSpc>
                <a:spcPct val="100000"/>
              </a:lnSpc>
              <a:spcBef>
                <a:spcPts val="1200"/>
              </a:spcBef>
              <a:spcAft>
                <a:spcPts val="0"/>
              </a:spcAft>
              <a:buClr>
                <a:schemeClr val="dk1"/>
              </a:buClr>
              <a:buSzPts val="1200"/>
              <a:buChar char="❑"/>
            </a:pPr>
            <a:r>
              <a:rPr b="1" i="1" lang="es-ES" u="sng"/>
              <a:t>Atributos:</a:t>
            </a:r>
            <a:r>
              <a:rPr lang="es-ES"/>
              <a:t> Son las propiedades o características del objeto (color, tamaño, forma, cantidad, etc.)</a:t>
            </a:r>
            <a:endParaRPr/>
          </a:p>
          <a:p>
            <a:pPr indent="0" lvl="0" marL="274637" rtl="0" algn="l">
              <a:lnSpc>
                <a:spcPct val="100000"/>
              </a:lnSpc>
              <a:spcBef>
                <a:spcPts val="0"/>
              </a:spcBef>
              <a:spcAft>
                <a:spcPts val="0"/>
              </a:spcAft>
              <a:buClr>
                <a:schemeClr val="dk1"/>
              </a:buClr>
              <a:buSzPts val="1200"/>
              <a:buNone/>
            </a:pPr>
            <a:r>
              <a:rPr lang="es-ES"/>
              <a:t>Son variables dentro del objeto y cada objeto puede tener valores diferentes para estos atributos.</a:t>
            </a:r>
            <a:endParaRPr/>
          </a:p>
          <a:p>
            <a:pPr indent="-266700" lvl="0" marL="266700" rtl="0" algn="l">
              <a:lnSpc>
                <a:spcPct val="100000"/>
              </a:lnSpc>
              <a:spcBef>
                <a:spcPts val="1200"/>
              </a:spcBef>
              <a:spcAft>
                <a:spcPts val="0"/>
              </a:spcAft>
              <a:buClr>
                <a:schemeClr val="dk1"/>
              </a:buClr>
              <a:buSzPts val="1200"/>
              <a:buChar char="❑"/>
            </a:pPr>
            <a:r>
              <a:rPr b="1" i="1" lang="es-ES" u="sng"/>
              <a:t>Métodos</a:t>
            </a:r>
            <a:r>
              <a:rPr lang="es-ES"/>
              <a:t>: Funciones o comportamientos que puede realizar el objeto.</a:t>
            </a:r>
            <a:endParaRPr/>
          </a:p>
          <a:p>
            <a:pPr indent="0" lvl="0" marL="274637" rtl="0" algn="l">
              <a:lnSpc>
                <a:spcPct val="100000"/>
              </a:lnSpc>
              <a:spcBef>
                <a:spcPts val="0"/>
              </a:spcBef>
              <a:spcAft>
                <a:spcPts val="0"/>
              </a:spcAft>
              <a:buClr>
                <a:schemeClr val="dk1"/>
              </a:buClr>
              <a:buSzPts val="1200"/>
              <a:buNone/>
            </a:pPr>
            <a:r>
              <a:rPr lang="es-ES"/>
              <a:t>Pueden modificar los atributos del objeto, realizar cálculos, o interactuar con otros objetos.</a:t>
            </a:r>
            <a:endParaRPr/>
          </a:p>
        </p:txBody>
      </p:sp>
      <p:pic>
        <p:nvPicPr>
          <p:cNvPr id="98" name="Google Shape;98;p5"/>
          <p:cNvPicPr preferRelativeResize="0"/>
          <p:nvPr>
            <p:ph idx="2" type="pic"/>
          </p:nvPr>
        </p:nvPicPr>
        <p:blipFill rotWithShape="1">
          <a:blip r:embed="rId3">
            <a:alphaModFix/>
          </a:blip>
          <a:srcRect b="6" l="0" r="0" t="7"/>
          <a:stretch/>
        </p:blipFill>
        <p:spPr>
          <a:xfrm>
            <a:off x="4572000" y="804863"/>
            <a:ext cx="4103688" cy="446336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6"/>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INTRODUCCIÓN A LA ORIENTACIÓN A OBJETOS</a:t>
            </a:r>
            <a:endParaRPr/>
          </a:p>
        </p:txBody>
      </p:sp>
      <p:sp>
        <p:nvSpPr>
          <p:cNvPr id="105" name="Google Shape;105;p6"/>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CLASES</a:t>
            </a:r>
            <a:endParaRPr/>
          </a:p>
        </p:txBody>
      </p:sp>
      <p:sp>
        <p:nvSpPr>
          <p:cNvPr id="106" name="Google Shape;106;p6"/>
          <p:cNvSpPr txBox="1"/>
          <p:nvPr>
            <p:ph idx="4" type="body"/>
          </p:nvPr>
        </p:nvSpPr>
        <p:spPr>
          <a:xfrm>
            <a:off x="468313" y="1177927"/>
            <a:ext cx="4103687" cy="4096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None/>
            </a:pPr>
            <a:r>
              <a:rPr lang="es-ES"/>
              <a:t>Una clase es como una plantilla o un plano que </a:t>
            </a:r>
            <a:r>
              <a:rPr b="1" lang="es-ES"/>
              <a:t>define la estructura y el comportamiento de los objetos</a:t>
            </a:r>
            <a:r>
              <a:rPr lang="es-ES"/>
              <a:t>. Contiene la definición de los atributos y métodos que tendrán los objetos creados a partir de ella.</a:t>
            </a:r>
            <a:endParaRPr/>
          </a:p>
          <a:p>
            <a:pPr indent="-266700" lvl="0" marL="266700" rtl="0" algn="l">
              <a:lnSpc>
                <a:spcPct val="100000"/>
              </a:lnSpc>
              <a:spcBef>
                <a:spcPts val="1200"/>
              </a:spcBef>
              <a:spcAft>
                <a:spcPts val="0"/>
              </a:spcAft>
              <a:buClr>
                <a:schemeClr val="dk1"/>
              </a:buClr>
              <a:buSzPts val="1200"/>
              <a:buChar char="❑"/>
            </a:pPr>
            <a:r>
              <a:rPr b="1" i="1" lang="es-ES" u="sng"/>
              <a:t>Atributos de Clase</a:t>
            </a:r>
            <a:r>
              <a:rPr lang="es-ES"/>
              <a:t>: Son las características o propiedades que tendrán los objetos de esa clase.</a:t>
            </a:r>
            <a:endParaRPr/>
          </a:p>
          <a:p>
            <a:pPr indent="0" lvl="0" marL="269875" rtl="0" algn="l">
              <a:lnSpc>
                <a:spcPct val="100000"/>
              </a:lnSpc>
              <a:spcBef>
                <a:spcPts val="0"/>
              </a:spcBef>
              <a:spcAft>
                <a:spcPts val="0"/>
              </a:spcAft>
              <a:buClr>
                <a:schemeClr val="dk1"/>
              </a:buClr>
              <a:buSzPts val="1200"/>
              <a:buNone/>
            </a:pPr>
            <a:r>
              <a:rPr lang="es-ES"/>
              <a:t>Pueden representar cosas como tamaño, color, peso, etc.</a:t>
            </a:r>
            <a:endParaRPr/>
          </a:p>
          <a:p>
            <a:pPr indent="-266700" lvl="0" marL="266700" rtl="0" algn="l">
              <a:lnSpc>
                <a:spcPct val="100000"/>
              </a:lnSpc>
              <a:spcBef>
                <a:spcPts val="1200"/>
              </a:spcBef>
              <a:spcAft>
                <a:spcPts val="0"/>
              </a:spcAft>
              <a:buClr>
                <a:schemeClr val="dk1"/>
              </a:buClr>
              <a:buSzPts val="1200"/>
              <a:buChar char="❑"/>
            </a:pPr>
            <a:r>
              <a:rPr b="1" i="1" lang="es-ES" u="sng"/>
              <a:t>Métodos de Clase</a:t>
            </a:r>
            <a:r>
              <a:rPr lang="es-ES"/>
              <a:t>: Son las acciones o funciones que pueden realizar los objetos de esa clase.</a:t>
            </a:r>
            <a:endParaRPr/>
          </a:p>
          <a:p>
            <a:pPr indent="0" lvl="0" marL="269875" rtl="0" algn="l">
              <a:lnSpc>
                <a:spcPct val="100000"/>
              </a:lnSpc>
              <a:spcBef>
                <a:spcPts val="0"/>
              </a:spcBef>
              <a:spcAft>
                <a:spcPts val="0"/>
              </a:spcAft>
              <a:buClr>
                <a:schemeClr val="dk1"/>
              </a:buClr>
              <a:buSzPts val="1200"/>
              <a:buNone/>
            </a:pPr>
            <a:r>
              <a:rPr lang="es-ES"/>
              <a:t>Permiten manipular los atributos del objeto o interactuar con otros objetos.</a:t>
            </a:r>
            <a:endParaRPr/>
          </a:p>
        </p:txBody>
      </p:sp>
      <p:pic>
        <p:nvPicPr>
          <p:cNvPr id="107" name="Google Shape;107;p6"/>
          <p:cNvPicPr preferRelativeResize="0"/>
          <p:nvPr>
            <p:ph idx="2" type="pic"/>
          </p:nvPr>
        </p:nvPicPr>
        <p:blipFill rotWithShape="1">
          <a:blip r:embed="rId3">
            <a:alphaModFix/>
          </a:blip>
          <a:srcRect b="6" l="0" r="0" t="7"/>
          <a:stretch/>
        </p:blipFill>
        <p:spPr>
          <a:xfrm>
            <a:off x="4572000" y="804863"/>
            <a:ext cx="4103688" cy="446336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7"/>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INTRODUCCIÓN A LA ORIENTACIÓN A OBJETOS</a:t>
            </a:r>
            <a:endParaRPr/>
          </a:p>
        </p:txBody>
      </p:sp>
      <p:pic>
        <p:nvPicPr>
          <p:cNvPr id="114" name="Google Shape;114;p7"/>
          <p:cNvPicPr preferRelativeResize="0"/>
          <p:nvPr>
            <p:ph idx="2" type="pic"/>
          </p:nvPr>
        </p:nvPicPr>
        <p:blipFill rotWithShape="1">
          <a:blip r:embed="rId3">
            <a:alphaModFix/>
          </a:blip>
          <a:srcRect b="6" l="0" r="0" t="7"/>
          <a:stretch/>
        </p:blipFill>
        <p:spPr>
          <a:xfrm>
            <a:off x="4572000" y="804863"/>
            <a:ext cx="4103688" cy="4463362"/>
          </a:xfrm>
          <a:prstGeom prst="rect">
            <a:avLst/>
          </a:prstGeom>
          <a:noFill/>
          <a:ln>
            <a:noFill/>
          </a:ln>
        </p:spPr>
      </p:pic>
      <p:sp>
        <p:nvSpPr>
          <p:cNvPr id="115" name="Google Shape;115;p7"/>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ENCAPSULACIÓN</a:t>
            </a:r>
            <a:endParaRPr/>
          </a:p>
        </p:txBody>
      </p:sp>
      <p:sp>
        <p:nvSpPr>
          <p:cNvPr id="116" name="Google Shape;116;p7"/>
          <p:cNvSpPr txBox="1"/>
          <p:nvPr>
            <p:ph idx="4" type="body"/>
          </p:nvPr>
        </p:nvSpPr>
        <p:spPr>
          <a:xfrm>
            <a:off x="468313" y="1177927"/>
            <a:ext cx="4103687" cy="4096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None/>
            </a:pPr>
            <a:r>
              <a:rPr lang="es-ES"/>
              <a:t>Proceso de ocultar los detalles internos de un objeto y exponer solo lo que es necesario para interactuar con ese objeto. Se trata de </a:t>
            </a:r>
            <a:r>
              <a:rPr b="1" lang="es-ES"/>
              <a:t>proteger la información sensible</a:t>
            </a:r>
            <a:r>
              <a:rPr lang="es-ES"/>
              <a:t> y limitar el acceso a ciertas partes del objeto.</a:t>
            </a:r>
            <a:endParaRPr/>
          </a:p>
          <a:p>
            <a:pPr indent="0" lvl="0" marL="0" rtl="0" algn="l">
              <a:lnSpc>
                <a:spcPct val="100000"/>
              </a:lnSpc>
              <a:spcBef>
                <a:spcPts val="1200"/>
              </a:spcBef>
              <a:spcAft>
                <a:spcPts val="0"/>
              </a:spcAft>
              <a:buClr>
                <a:schemeClr val="dk1"/>
              </a:buClr>
              <a:buSzPts val="1200"/>
              <a:buNone/>
            </a:pPr>
            <a:r>
              <a:rPr lang="es-ES"/>
              <a:t>Modificadores de acceso para acceder a los atributos y métodos de una clase:</a:t>
            </a:r>
            <a:endParaRPr/>
          </a:p>
          <a:p>
            <a:pPr indent="-266700" lvl="0" marL="266700" rtl="0" algn="l">
              <a:lnSpc>
                <a:spcPct val="100000"/>
              </a:lnSpc>
              <a:spcBef>
                <a:spcPts val="600"/>
              </a:spcBef>
              <a:spcAft>
                <a:spcPts val="0"/>
              </a:spcAft>
              <a:buClr>
                <a:schemeClr val="dk1"/>
              </a:buClr>
              <a:buSzPts val="1200"/>
              <a:buChar char="❑"/>
            </a:pPr>
            <a:r>
              <a:rPr b="1" i="1" lang="es-ES"/>
              <a:t>Public</a:t>
            </a:r>
            <a:r>
              <a:rPr lang="es-ES"/>
              <a:t>: Accesible desde cualquier parte del código.</a:t>
            </a:r>
            <a:endParaRPr/>
          </a:p>
          <a:p>
            <a:pPr indent="-266700" lvl="0" marL="266700" rtl="0" algn="l">
              <a:lnSpc>
                <a:spcPct val="100000"/>
              </a:lnSpc>
              <a:spcBef>
                <a:spcPts val="600"/>
              </a:spcBef>
              <a:spcAft>
                <a:spcPts val="0"/>
              </a:spcAft>
              <a:buClr>
                <a:schemeClr val="dk1"/>
              </a:buClr>
              <a:buSzPts val="1200"/>
              <a:buChar char="❑"/>
            </a:pPr>
            <a:r>
              <a:rPr b="1" i="1" lang="es-ES"/>
              <a:t>Private</a:t>
            </a:r>
            <a:r>
              <a:rPr lang="es-ES"/>
              <a:t>: Accesible solo dentro de la clase en la que se encuentra.</a:t>
            </a:r>
            <a:endParaRPr/>
          </a:p>
          <a:p>
            <a:pPr indent="-266700" lvl="0" marL="266700" rtl="0" algn="l">
              <a:lnSpc>
                <a:spcPct val="100000"/>
              </a:lnSpc>
              <a:spcBef>
                <a:spcPts val="600"/>
              </a:spcBef>
              <a:spcAft>
                <a:spcPts val="0"/>
              </a:spcAft>
              <a:buClr>
                <a:schemeClr val="dk1"/>
              </a:buClr>
              <a:buSzPts val="1200"/>
              <a:buChar char="❑"/>
            </a:pPr>
            <a:r>
              <a:rPr b="1" i="1" lang="es-ES"/>
              <a:t>Protected</a:t>
            </a:r>
            <a:r>
              <a:rPr lang="es-ES"/>
              <a:t>: Accesible dentro de la clase y sus clases derivadas.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8"/>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INTRODUCCIÓN A LA ORIENTACIÓN A OBJETOS</a:t>
            </a:r>
            <a:endParaRPr/>
          </a:p>
        </p:txBody>
      </p:sp>
      <p:pic>
        <p:nvPicPr>
          <p:cNvPr id="123" name="Google Shape;123;p8"/>
          <p:cNvPicPr preferRelativeResize="0"/>
          <p:nvPr>
            <p:ph idx="2" type="pic"/>
          </p:nvPr>
        </p:nvPicPr>
        <p:blipFill rotWithShape="1">
          <a:blip r:embed="rId3">
            <a:alphaModFix/>
          </a:blip>
          <a:srcRect b="6" l="0" r="0" t="7"/>
          <a:stretch/>
        </p:blipFill>
        <p:spPr>
          <a:xfrm>
            <a:off x="4572000" y="804863"/>
            <a:ext cx="4103688" cy="4463362"/>
          </a:xfrm>
          <a:prstGeom prst="rect">
            <a:avLst/>
          </a:prstGeom>
          <a:noFill/>
          <a:ln>
            <a:noFill/>
          </a:ln>
        </p:spPr>
      </p:pic>
      <p:sp>
        <p:nvSpPr>
          <p:cNvPr id="124" name="Google Shape;124;p8"/>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HERENCIA</a:t>
            </a:r>
            <a:endParaRPr/>
          </a:p>
        </p:txBody>
      </p:sp>
      <p:sp>
        <p:nvSpPr>
          <p:cNvPr id="125" name="Google Shape;125;p8"/>
          <p:cNvSpPr txBox="1"/>
          <p:nvPr>
            <p:ph idx="4" type="body"/>
          </p:nvPr>
        </p:nvSpPr>
        <p:spPr>
          <a:xfrm>
            <a:off x="468313" y="1177927"/>
            <a:ext cx="4103687" cy="4096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None/>
            </a:pPr>
            <a:r>
              <a:rPr lang="es-ES"/>
              <a:t>Permite que una clase (clase derivada o subclase) </a:t>
            </a:r>
            <a:r>
              <a:rPr b="1" lang="es-ES"/>
              <a:t>herede atributos y métodos</a:t>
            </a:r>
            <a:r>
              <a:rPr lang="es-ES"/>
              <a:t> de otra clase (clase base o superclase).</a:t>
            </a:r>
            <a:endParaRPr/>
          </a:p>
          <a:p>
            <a:pPr indent="0" lvl="0" marL="0" rtl="0" algn="l">
              <a:lnSpc>
                <a:spcPct val="100000"/>
              </a:lnSpc>
              <a:spcBef>
                <a:spcPts val="1200"/>
              </a:spcBef>
              <a:spcAft>
                <a:spcPts val="0"/>
              </a:spcAft>
              <a:buClr>
                <a:schemeClr val="dk1"/>
              </a:buClr>
              <a:buSzPts val="1200"/>
              <a:buNone/>
            </a:pPr>
            <a:r>
              <a:rPr lang="es-ES"/>
              <a:t>La subclase contiene todas las características de la clase base, además de sus propias características únicas.</a:t>
            </a:r>
            <a:endParaRPr/>
          </a:p>
          <a:p>
            <a:pPr indent="0" lvl="0" marL="0" rtl="0" algn="l">
              <a:lnSpc>
                <a:spcPct val="100000"/>
              </a:lnSpc>
              <a:spcBef>
                <a:spcPts val="1200"/>
              </a:spcBef>
              <a:spcAft>
                <a:spcPts val="0"/>
              </a:spcAft>
              <a:buClr>
                <a:schemeClr val="dk1"/>
              </a:buClr>
              <a:buSzPts val="1200"/>
              <a:buNone/>
            </a:pPr>
            <a:r>
              <a:rPr lang="es-ES"/>
              <a:t>Promueve la </a:t>
            </a:r>
            <a:r>
              <a:rPr b="1" lang="es-ES"/>
              <a:t>reutilización del código</a:t>
            </a:r>
            <a:r>
              <a:rPr lang="es-ES"/>
              <a:t> y establece una relación jerárquica entre las clases. Tipos de Herencia:</a:t>
            </a:r>
            <a:endParaRPr/>
          </a:p>
          <a:p>
            <a:pPr indent="-266700" lvl="0" marL="266700" rtl="0" algn="l">
              <a:lnSpc>
                <a:spcPct val="100000"/>
              </a:lnSpc>
              <a:spcBef>
                <a:spcPts val="600"/>
              </a:spcBef>
              <a:spcAft>
                <a:spcPts val="0"/>
              </a:spcAft>
              <a:buClr>
                <a:schemeClr val="dk1"/>
              </a:buClr>
              <a:buSzPts val="1200"/>
              <a:buChar char="❑"/>
            </a:pPr>
            <a:r>
              <a:rPr b="1" i="1" lang="es-ES"/>
              <a:t>Simple</a:t>
            </a:r>
            <a:r>
              <a:rPr lang="es-ES"/>
              <a:t>: Una subclase hereda de una sola clase base.</a:t>
            </a:r>
            <a:endParaRPr/>
          </a:p>
          <a:p>
            <a:pPr indent="-266700" lvl="0" marL="266700" rtl="0" algn="l">
              <a:lnSpc>
                <a:spcPct val="100000"/>
              </a:lnSpc>
              <a:spcBef>
                <a:spcPts val="600"/>
              </a:spcBef>
              <a:spcAft>
                <a:spcPts val="0"/>
              </a:spcAft>
              <a:buClr>
                <a:schemeClr val="dk1"/>
              </a:buClr>
              <a:buSzPts val="1200"/>
              <a:buChar char="❑"/>
            </a:pPr>
            <a:r>
              <a:rPr b="1" i="1" lang="es-ES"/>
              <a:t>Múltiple</a:t>
            </a:r>
            <a:r>
              <a:rPr lang="es-ES"/>
              <a:t>: Una subclase hereda de más de una clase base (no es compatible en todos los lenguajes de programación).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9"/>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INTRODUCCIÓN A LA ORIENTACIÓN A OBJETOS</a:t>
            </a:r>
            <a:endParaRPr/>
          </a:p>
        </p:txBody>
      </p:sp>
      <p:pic>
        <p:nvPicPr>
          <p:cNvPr id="132" name="Google Shape;132;p9"/>
          <p:cNvPicPr preferRelativeResize="0"/>
          <p:nvPr>
            <p:ph idx="2" type="pic"/>
          </p:nvPr>
        </p:nvPicPr>
        <p:blipFill rotWithShape="1">
          <a:blip r:embed="rId3">
            <a:alphaModFix/>
          </a:blip>
          <a:srcRect b="123" l="0" r="0" t="123"/>
          <a:stretch/>
        </p:blipFill>
        <p:spPr>
          <a:xfrm>
            <a:off x="4572000" y="804863"/>
            <a:ext cx="4103688" cy="4463362"/>
          </a:xfrm>
          <a:prstGeom prst="rect">
            <a:avLst/>
          </a:prstGeom>
          <a:noFill/>
          <a:ln>
            <a:noFill/>
          </a:ln>
        </p:spPr>
      </p:pic>
      <p:sp>
        <p:nvSpPr>
          <p:cNvPr id="133" name="Google Shape;133;p9"/>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POLIMORFISMO</a:t>
            </a:r>
            <a:endParaRPr/>
          </a:p>
        </p:txBody>
      </p:sp>
      <p:sp>
        <p:nvSpPr>
          <p:cNvPr id="134" name="Google Shape;134;p9"/>
          <p:cNvSpPr txBox="1"/>
          <p:nvPr>
            <p:ph idx="4" type="body"/>
          </p:nvPr>
        </p:nvSpPr>
        <p:spPr>
          <a:xfrm>
            <a:off x="468313" y="1177927"/>
            <a:ext cx="3900487" cy="4096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None/>
            </a:pPr>
            <a:r>
              <a:rPr lang="es-ES"/>
              <a:t>Permite que objetos de diferentes clases sean tratados como objetos de una clase común </a:t>
            </a:r>
            <a:r>
              <a:rPr i="1" lang="es-ES" sz="1400"/>
              <a:t>(una misma interfaz puede ser utilizada para representar diferentes tipos de datos)</a:t>
            </a:r>
            <a:r>
              <a:rPr lang="es-ES"/>
              <a:t>. Esto proporciona una gran flexibilidad y permite escribir código más limpio y reutilizable.</a:t>
            </a:r>
            <a:endParaRPr/>
          </a:p>
          <a:p>
            <a:pPr indent="0" lvl="0" marL="0" rtl="0" algn="l">
              <a:lnSpc>
                <a:spcPct val="100000"/>
              </a:lnSpc>
              <a:spcBef>
                <a:spcPts val="1200"/>
              </a:spcBef>
              <a:spcAft>
                <a:spcPts val="0"/>
              </a:spcAft>
              <a:buClr>
                <a:schemeClr val="dk1"/>
              </a:buClr>
              <a:buSzPts val="1200"/>
              <a:buNone/>
            </a:pPr>
            <a:r>
              <a:rPr lang="es-ES"/>
              <a:t>Hay dos tipos principales de polimorfismo:</a:t>
            </a:r>
            <a:endParaRPr/>
          </a:p>
          <a:p>
            <a:pPr indent="-266700" lvl="0" marL="266700" rtl="0" algn="l">
              <a:lnSpc>
                <a:spcPct val="100000"/>
              </a:lnSpc>
              <a:spcBef>
                <a:spcPts val="1200"/>
              </a:spcBef>
              <a:spcAft>
                <a:spcPts val="0"/>
              </a:spcAft>
              <a:buClr>
                <a:schemeClr val="dk1"/>
              </a:buClr>
              <a:buSzPts val="1200"/>
              <a:buChar char="❑"/>
            </a:pPr>
            <a:r>
              <a:rPr lang="es-ES"/>
              <a:t>Polimorfismo de Subtipos: </a:t>
            </a:r>
            <a:r>
              <a:rPr i="1" lang="es-ES" sz="1400">
                <a:solidFill>
                  <a:srgbClr val="7F7F7F"/>
                </a:solidFill>
              </a:rPr>
              <a:t>Se refiere a la capacidad de diferentes objetos de responder de manera única a la misma llamada de método.</a:t>
            </a:r>
            <a:endParaRPr/>
          </a:p>
          <a:p>
            <a:pPr indent="-266700" lvl="0" marL="266700" rtl="0" algn="l">
              <a:lnSpc>
                <a:spcPct val="100000"/>
              </a:lnSpc>
              <a:spcBef>
                <a:spcPts val="1200"/>
              </a:spcBef>
              <a:spcAft>
                <a:spcPts val="0"/>
              </a:spcAft>
              <a:buClr>
                <a:schemeClr val="dk1"/>
              </a:buClr>
              <a:buSzPts val="1200"/>
              <a:buChar char="❑"/>
            </a:pPr>
            <a:r>
              <a:rPr lang="es-ES"/>
              <a:t>Polimorfismo Paramétrico: </a:t>
            </a:r>
            <a:r>
              <a:rPr i="1" lang="es-ES" sz="1400">
                <a:solidFill>
                  <a:srgbClr val="7F7F7F"/>
                </a:solidFill>
              </a:rPr>
              <a:t>Se refiere a la capacidad de escribir código que pueda manejar diferentes tipos de datos.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2016-10-06T14:52:02Z</dcterms:created>
  <dc:creator>ISIL</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5400A83D-B4FE-497C-9E2F-ACF3BA8DEF15</vt:lpwstr>
  </property>
  <property fmtid="{D5CDD505-2E9C-101B-9397-08002B2CF9AE}" pid="3" name="ArticulatePath">
    <vt:lpwstr>plantilla_cursos_presenciales-v3.1.6</vt:lpwstr>
  </property>
</Properties>
</file>